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53" r:id="rId3"/>
    <p:sldId id="345" r:id="rId4"/>
    <p:sldId id="341" r:id="rId5"/>
    <p:sldId id="328" r:id="rId6"/>
    <p:sldId id="330" r:id="rId7"/>
    <p:sldId id="344" r:id="rId8"/>
    <p:sldId id="343" r:id="rId9"/>
    <p:sldId id="325" r:id="rId10"/>
    <p:sldId id="354" r:id="rId11"/>
    <p:sldId id="355" r:id="rId12"/>
    <p:sldId id="356" r:id="rId13"/>
    <p:sldId id="349" r:id="rId14"/>
    <p:sldId id="331" r:id="rId15"/>
    <p:sldId id="351" r:id="rId16"/>
    <p:sldId id="336" r:id="rId17"/>
    <p:sldId id="332" r:id="rId18"/>
    <p:sldId id="347" r:id="rId19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3727"/>
    <a:srgbClr val="2ED29F"/>
    <a:srgbClr val="990000"/>
    <a:srgbClr val="72FAA9"/>
    <a:srgbClr val="FF5757"/>
    <a:srgbClr val="ECF0FE"/>
    <a:srgbClr val="E8EDFE"/>
    <a:srgbClr val="E2E9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2" autoAdjust="0"/>
    <p:restoredTop sz="95737" autoAdjust="0"/>
  </p:normalViewPr>
  <p:slideViewPr>
    <p:cSldViewPr>
      <p:cViewPr>
        <p:scale>
          <a:sx n="86" d="100"/>
          <a:sy n="86" d="100"/>
        </p:scale>
        <p:origin x="-77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DCB63-514B-42BE-AEB7-018260EE9057}" type="doc">
      <dgm:prSet loTypeId="urn:microsoft.com/office/officeart/2005/8/layout/default#2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C75263F-12AB-49D1-A137-BA2C6A621CB5}">
      <dgm:prSet phldrT="[Текст]"/>
      <dgm:spPr/>
      <dgm:t>
        <a:bodyPr/>
        <a:lstStyle/>
        <a:p>
          <a:r>
            <a:rPr lang="ru-RU" b="1" dirty="0" smtClean="0"/>
            <a:t>Внедрение электронного документооборота</a:t>
          </a:r>
          <a:endParaRPr lang="ru-RU" b="1" dirty="0"/>
        </a:p>
      </dgm:t>
    </dgm:pt>
    <dgm:pt modelId="{7C25EC5F-69BF-4C62-AEFA-11745BCC9E8D}" type="parTrans" cxnId="{AD0362C6-B0E9-4852-BCDB-1509BA88D93D}">
      <dgm:prSet/>
      <dgm:spPr/>
      <dgm:t>
        <a:bodyPr/>
        <a:lstStyle/>
        <a:p>
          <a:endParaRPr lang="ru-RU"/>
        </a:p>
      </dgm:t>
    </dgm:pt>
    <dgm:pt modelId="{60C8E048-DD6A-4E87-A543-1DBB3190B02B}" type="sibTrans" cxnId="{AD0362C6-B0E9-4852-BCDB-1509BA88D93D}">
      <dgm:prSet/>
      <dgm:spPr/>
      <dgm:t>
        <a:bodyPr/>
        <a:lstStyle/>
        <a:p>
          <a:endParaRPr lang="ru-RU"/>
        </a:p>
      </dgm:t>
    </dgm:pt>
    <dgm:pt modelId="{66A7815A-F00F-465F-85C5-A5B3DFF77F4F}">
      <dgm:prSet phldrT="[Текст]"/>
      <dgm:spPr/>
      <dgm:t>
        <a:bodyPr/>
        <a:lstStyle/>
        <a:p>
          <a:r>
            <a:rPr lang="ru-RU" b="1" dirty="0" smtClean="0"/>
            <a:t>Развитие электронных компонентов дистанционного обучения</a:t>
          </a:r>
          <a:endParaRPr lang="ru-RU" b="1" dirty="0"/>
        </a:p>
      </dgm:t>
    </dgm:pt>
    <dgm:pt modelId="{54A6C765-E10D-4406-846D-CEFC974876B5}" type="parTrans" cxnId="{1E34CFAF-0EB1-4A07-919B-74947F2F981E}">
      <dgm:prSet/>
      <dgm:spPr/>
      <dgm:t>
        <a:bodyPr/>
        <a:lstStyle/>
        <a:p>
          <a:endParaRPr lang="ru-RU"/>
        </a:p>
      </dgm:t>
    </dgm:pt>
    <dgm:pt modelId="{C9EDBB24-47DB-4550-9B51-8E6E518499C0}" type="sibTrans" cxnId="{1E34CFAF-0EB1-4A07-919B-74947F2F981E}">
      <dgm:prSet/>
      <dgm:spPr/>
      <dgm:t>
        <a:bodyPr/>
        <a:lstStyle/>
        <a:p>
          <a:endParaRPr lang="ru-RU"/>
        </a:p>
      </dgm:t>
    </dgm:pt>
    <dgm:pt modelId="{F0408A6F-54E6-415E-B907-B801D9409970}">
      <dgm:prSet phldrT="[Текст]"/>
      <dgm:spPr/>
      <dgm:t>
        <a:bodyPr/>
        <a:lstStyle/>
        <a:p>
          <a:r>
            <a:rPr lang="ru-RU" dirty="0" smtClean="0"/>
            <a:t>Развитие </a:t>
          </a:r>
          <a:r>
            <a:rPr lang="en-US" dirty="0" smtClean="0"/>
            <a:t>I</a:t>
          </a:r>
          <a:r>
            <a:rPr lang="ru-RU" dirty="0" err="1" smtClean="0"/>
            <a:t>Р-телефонии</a:t>
          </a:r>
          <a:endParaRPr lang="ru-RU" dirty="0"/>
        </a:p>
      </dgm:t>
    </dgm:pt>
    <dgm:pt modelId="{1306D3E5-4587-42E6-A4BA-D2F7C039CA98}" type="parTrans" cxnId="{CBCC8E0E-8D2E-41D8-BEFC-BBB9DD8A4B59}">
      <dgm:prSet/>
      <dgm:spPr/>
      <dgm:t>
        <a:bodyPr/>
        <a:lstStyle/>
        <a:p>
          <a:endParaRPr lang="ru-RU"/>
        </a:p>
      </dgm:t>
    </dgm:pt>
    <dgm:pt modelId="{AB8159EC-7933-4571-9D5B-4B870295B460}" type="sibTrans" cxnId="{CBCC8E0E-8D2E-41D8-BEFC-BBB9DD8A4B59}">
      <dgm:prSet/>
      <dgm:spPr/>
      <dgm:t>
        <a:bodyPr/>
        <a:lstStyle/>
        <a:p>
          <a:endParaRPr lang="ru-RU"/>
        </a:p>
      </dgm:t>
    </dgm:pt>
    <dgm:pt modelId="{13716790-1038-4970-A27C-9517B01E2BE6}">
      <dgm:prSet phldrT="[Текст]"/>
      <dgm:spPr/>
      <dgm:t>
        <a:bodyPr/>
        <a:lstStyle/>
        <a:p>
          <a:r>
            <a:rPr lang="ru-RU" dirty="0" smtClean="0"/>
            <a:t>Управление доступом к ресурсам Интернет</a:t>
          </a:r>
          <a:endParaRPr lang="ru-RU" dirty="0"/>
        </a:p>
      </dgm:t>
    </dgm:pt>
    <dgm:pt modelId="{653C93EA-BFD2-47B4-A190-A8B9FE9B72DE}" type="parTrans" cxnId="{1D4F71E4-19CB-4268-ADEC-878ADB05EF35}">
      <dgm:prSet/>
      <dgm:spPr/>
      <dgm:t>
        <a:bodyPr/>
        <a:lstStyle/>
        <a:p>
          <a:endParaRPr lang="ru-RU"/>
        </a:p>
      </dgm:t>
    </dgm:pt>
    <dgm:pt modelId="{8DFBA794-4D70-4BFF-AD3B-8080B7EB4277}" type="sibTrans" cxnId="{1D4F71E4-19CB-4268-ADEC-878ADB05EF35}">
      <dgm:prSet/>
      <dgm:spPr/>
      <dgm:t>
        <a:bodyPr/>
        <a:lstStyle/>
        <a:p>
          <a:endParaRPr lang="ru-RU"/>
        </a:p>
      </dgm:t>
    </dgm:pt>
    <dgm:pt modelId="{BAB05716-AA97-46C1-91B5-910AB9CE6546}">
      <dgm:prSet phldrT="[Текст]"/>
      <dgm:spPr/>
      <dgm:t>
        <a:bodyPr/>
        <a:lstStyle/>
        <a:p>
          <a:r>
            <a:rPr lang="ru-RU" dirty="0" smtClean="0"/>
            <a:t>Информатизация НИР</a:t>
          </a:r>
          <a:endParaRPr lang="ru-RU" dirty="0"/>
        </a:p>
      </dgm:t>
    </dgm:pt>
    <dgm:pt modelId="{E901B902-B67D-465E-B0F1-10B7C2B91CCC}" type="parTrans" cxnId="{49795CE3-2972-4697-8185-F1136347F7E7}">
      <dgm:prSet/>
      <dgm:spPr/>
      <dgm:t>
        <a:bodyPr/>
        <a:lstStyle/>
        <a:p>
          <a:endParaRPr lang="ru-RU"/>
        </a:p>
      </dgm:t>
    </dgm:pt>
    <dgm:pt modelId="{DA0FDD4D-CF5E-4C28-A64B-307F25ED882F}" type="sibTrans" cxnId="{49795CE3-2972-4697-8185-F1136347F7E7}">
      <dgm:prSet/>
      <dgm:spPr/>
      <dgm:t>
        <a:bodyPr/>
        <a:lstStyle/>
        <a:p>
          <a:endParaRPr lang="ru-RU"/>
        </a:p>
      </dgm:t>
    </dgm:pt>
    <dgm:pt modelId="{A10F6473-C358-40EE-A129-A1FAF4C93C0B}">
      <dgm:prSet phldrT="[Текст]"/>
      <dgm:spPr/>
      <dgm:t>
        <a:bodyPr/>
        <a:lstStyle/>
        <a:p>
          <a:r>
            <a:rPr lang="ru-RU" dirty="0" smtClean="0"/>
            <a:t>Информатизация деятельности по управлению качеством</a:t>
          </a:r>
          <a:endParaRPr lang="ru-RU" dirty="0"/>
        </a:p>
      </dgm:t>
    </dgm:pt>
    <dgm:pt modelId="{94E8FB6D-5FB8-42DF-ABAF-966F27C211C4}" type="parTrans" cxnId="{DE01C5BF-9E2A-4CF5-B07B-76208F02595B}">
      <dgm:prSet/>
      <dgm:spPr/>
      <dgm:t>
        <a:bodyPr/>
        <a:lstStyle/>
        <a:p>
          <a:endParaRPr lang="ru-RU"/>
        </a:p>
      </dgm:t>
    </dgm:pt>
    <dgm:pt modelId="{69CE013D-E048-4B63-9D47-DC345A507F78}" type="sibTrans" cxnId="{DE01C5BF-9E2A-4CF5-B07B-76208F02595B}">
      <dgm:prSet/>
      <dgm:spPr/>
      <dgm:t>
        <a:bodyPr/>
        <a:lstStyle/>
        <a:p>
          <a:endParaRPr lang="ru-RU"/>
        </a:p>
      </dgm:t>
    </dgm:pt>
    <dgm:pt modelId="{839AF6AA-2516-4C8E-BC29-31C40666AB25}" type="pres">
      <dgm:prSet presAssocID="{FECDCB63-514B-42BE-AEB7-018260EE90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C6B986-EE5D-4CB2-9D20-B83A9B198F9A}" type="pres">
      <dgm:prSet presAssocID="{CC75263F-12AB-49D1-A137-BA2C6A621CB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F041E-2ECD-4DCE-9EE5-656D54213CB4}" type="pres">
      <dgm:prSet presAssocID="{60C8E048-DD6A-4E87-A543-1DBB3190B02B}" presName="sibTrans" presStyleCnt="0"/>
      <dgm:spPr/>
    </dgm:pt>
    <dgm:pt modelId="{41BA4523-153F-4BB1-A50B-511E48D47B6F}" type="pres">
      <dgm:prSet presAssocID="{66A7815A-F00F-465F-85C5-A5B3DFF77F4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405C5-49F3-48C7-A432-E2DC1E758D3C}" type="pres">
      <dgm:prSet presAssocID="{C9EDBB24-47DB-4550-9B51-8E6E518499C0}" presName="sibTrans" presStyleCnt="0"/>
      <dgm:spPr/>
    </dgm:pt>
    <dgm:pt modelId="{CA239017-D8B9-4695-B1BE-03B4B8AD3F9B}" type="pres">
      <dgm:prSet presAssocID="{F0408A6F-54E6-415E-B907-B801D940997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38CA4-CF9F-49F6-8F90-93CFF37E921F}" type="pres">
      <dgm:prSet presAssocID="{AB8159EC-7933-4571-9D5B-4B870295B460}" presName="sibTrans" presStyleCnt="0"/>
      <dgm:spPr/>
    </dgm:pt>
    <dgm:pt modelId="{87C68FF4-903D-46E9-8404-74705C316CF6}" type="pres">
      <dgm:prSet presAssocID="{13716790-1038-4970-A27C-9517B01E2BE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A37FB-733A-4F88-9F02-DCD13B1A69B4}" type="pres">
      <dgm:prSet presAssocID="{8DFBA794-4D70-4BFF-AD3B-8080B7EB4277}" presName="sibTrans" presStyleCnt="0"/>
      <dgm:spPr/>
    </dgm:pt>
    <dgm:pt modelId="{FD3324DA-F2A6-47E7-A704-7EA60E866FBB}" type="pres">
      <dgm:prSet presAssocID="{BAB05716-AA97-46C1-91B5-910AB9CE654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77561-5C51-49DB-8C82-77B77C2CBC5E}" type="pres">
      <dgm:prSet presAssocID="{DA0FDD4D-CF5E-4C28-A64B-307F25ED882F}" presName="sibTrans" presStyleCnt="0"/>
      <dgm:spPr/>
    </dgm:pt>
    <dgm:pt modelId="{5E3DE418-81DB-49E8-BE6C-016DD190A2BD}" type="pres">
      <dgm:prSet presAssocID="{A10F6473-C358-40EE-A129-A1FAF4C93C0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557119-94BC-4402-98CF-44E8174DAFD3}" type="presOf" srcId="{F0408A6F-54E6-415E-B907-B801D9409970}" destId="{CA239017-D8B9-4695-B1BE-03B4B8AD3F9B}" srcOrd="0" destOrd="0" presId="urn:microsoft.com/office/officeart/2005/8/layout/default#2"/>
    <dgm:cxn modelId="{DF85D11E-6AE4-42A2-974A-CD5EE09AD883}" type="presOf" srcId="{66A7815A-F00F-465F-85C5-A5B3DFF77F4F}" destId="{41BA4523-153F-4BB1-A50B-511E48D47B6F}" srcOrd="0" destOrd="0" presId="urn:microsoft.com/office/officeart/2005/8/layout/default#2"/>
    <dgm:cxn modelId="{1D4F71E4-19CB-4268-ADEC-878ADB05EF35}" srcId="{FECDCB63-514B-42BE-AEB7-018260EE9057}" destId="{13716790-1038-4970-A27C-9517B01E2BE6}" srcOrd="3" destOrd="0" parTransId="{653C93EA-BFD2-47B4-A190-A8B9FE9B72DE}" sibTransId="{8DFBA794-4D70-4BFF-AD3B-8080B7EB4277}"/>
    <dgm:cxn modelId="{1E34CFAF-0EB1-4A07-919B-74947F2F981E}" srcId="{FECDCB63-514B-42BE-AEB7-018260EE9057}" destId="{66A7815A-F00F-465F-85C5-A5B3DFF77F4F}" srcOrd="1" destOrd="0" parTransId="{54A6C765-E10D-4406-846D-CEFC974876B5}" sibTransId="{C9EDBB24-47DB-4550-9B51-8E6E518499C0}"/>
    <dgm:cxn modelId="{319731F5-816B-4212-A382-4F51300E788A}" type="presOf" srcId="{BAB05716-AA97-46C1-91B5-910AB9CE6546}" destId="{FD3324DA-F2A6-47E7-A704-7EA60E866FBB}" srcOrd="0" destOrd="0" presId="urn:microsoft.com/office/officeart/2005/8/layout/default#2"/>
    <dgm:cxn modelId="{DE377AA4-9B7C-4E61-80AB-227C3886F33B}" type="presOf" srcId="{CC75263F-12AB-49D1-A137-BA2C6A621CB5}" destId="{59C6B986-EE5D-4CB2-9D20-B83A9B198F9A}" srcOrd="0" destOrd="0" presId="urn:microsoft.com/office/officeart/2005/8/layout/default#2"/>
    <dgm:cxn modelId="{AD0362C6-B0E9-4852-BCDB-1509BA88D93D}" srcId="{FECDCB63-514B-42BE-AEB7-018260EE9057}" destId="{CC75263F-12AB-49D1-A137-BA2C6A621CB5}" srcOrd="0" destOrd="0" parTransId="{7C25EC5F-69BF-4C62-AEFA-11745BCC9E8D}" sibTransId="{60C8E048-DD6A-4E87-A543-1DBB3190B02B}"/>
    <dgm:cxn modelId="{49795CE3-2972-4697-8185-F1136347F7E7}" srcId="{FECDCB63-514B-42BE-AEB7-018260EE9057}" destId="{BAB05716-AA97-46C1-91B5-910AB9CE6546}" srcOrd="4" destOrd="0" parTransId="{E901B902-B67D-465E-B0F1-10B7C2B91CCC}" sibTransId="{DA0FDD4D-CF5E-4C28-A64B-307F25ED882F}"/>
    <dgm:cxn modelId="{21110F6F-7658-4777-8700-C306CD4A1E12}" type="presOf" srcId="{A10F6473-C358-40EE-A129-A1FAF4C93C0B}" destId="{5E3DE418-81DB-49E8-BE6C-016DD190A2BD}" srcOrd="0" destOrd="0" presId="urn:microsoft.com/office/officeart/2005/8/layout/default#2"/>
    <dgm:cxn modelId="{023A4C26-82F5-474A-AE28-EEDEC316C072}" type="presOf" srcId="{FECDCB63-514B-42BE-AEB7-018260EE9057}" destId="{839AF6AA-2516-4C8E-BC29-31C40666AB25}" srcOrd="0" destOrd="0" presId="urn:microsoft.com/office/officeart/2005/8/layout/default#2"/>
    <dgm:cxn modelId="{CBCC8E0E-8D2E-41D8-BEFC-BBB9DD8A4B59}" srcId="{FECDCB63-514B-42BE-AEB7-018260EE9057}" destId="{F0408A6F-54E6-415E-B907-B801D9409970}" srcOrd="2" destOrd="0" parTransId="{1306D3E5-4587-42E6-A4BA-D2F7C039CA98}" sibTransId="{AB8159EC-7933-4571-9D5B-4B870295B460}"/>
    <dgm:cxn modelId="{DE01C5BF-9E2A-4CF5-B07B-76208F02595B}" srcId="{FECDCB63-514B-42BE-AEB7-018260EE9057}" destId="{A10F6473-C358-40EE-A129-A1FAF4C93C0B}" srcOrd="5" destOrd="0" parTransId="{94E8FB6D-5FB8-42DF-ABAF-966F27C211C4}" sibTransId="{69CE013D-E048-4B63-9D47-DC345A507F78}"/>
    <dgm:cxn modelId="{82C1ACDC-CEAA-4E21-A8F7-12BCC730391C}" type="presOf" srcId="{13716790-1038-4970-A27C-9517B01E2BE6}" destId="{87C68FF4-903D-46E9-8404-74705C316CF6}" srcOrd="0" destOrd="0" presId="urn:microsoft.com/office/officeart/2005/8/layout/default#2"/>
    <dgm:cxn modelId="{D36BE393-BD69-48FB-99E4-C0C8412ACACD}" type="presParOf" srcId="{839AF6AA-2516-4C8E-BC29-31C40666AB25}" destId="{59C6B986-EE5D-4CB2-9D20-B83A9B198F9A}" srcOrd="0" destOrd="0" presId="urn:microsoft.com/office/officeart/2005/8/layout/default#2"/>
    <dgm:cxn modelId="{3F765AC2-4F43-48B3-9D10-FA89DD62D933}" type="presParOf" srcId="{839AF6AA-2516-4C8E-BC29-31C40666AB25}" destId="{861F041E-2ECD-4DCE-9EE5-656D54213CB4}" srcOrd="1" destOrd="0" presId="urn:microsoft.com/office/officeart/2005/8/layout/default#2"/>
    <dgm:cxn modelId="{1DE99BCD-2427-414D-8581-376264BEDDA6}" type="presParOf" srcId="{839AF6AA-2516-4C8E-BC29-31C40666AB25}" destId="{41BA4523-153F-4BB1-A50B-511E48D47B6F}" srcOrd="2" destOrd="0" presId="urn:microsoft.com/office/officeart/2005/8/layout/default#2"/>
    <dgm:cxn modelId="{26B6E235-2DFF-4ABB-AEB0-CB9775DD7C40}" type="presParOf" srcId="{839AF6AA-2516-4C8E-BC29-31C40666AB25}" destId="{D32405C5-49F3-48C7-A432-E2DC1E758D3C}" srcOrd="3" destOrd="0" presId="urn:microsoft.com/office/officeart/2005/8/layout/default#2"/>
    <dgm:cxn modelId="{92C80C57-4D14-41D3-BEFA-FBF8E9BEFBA7}" type="presParOf" srcId="{839AF6AA-2516-4C8E-BC29-31C40666AB25}" destId="{CA239017-D8B9-4695-B1BE-03B4B8AD3F9B}" srcOrd="4" destOrd="0" presId="urn:microsoft.com/office/officeart/2005/8/layout/default#2"/>
    <dgm:cxn modelId="{B786FA57-EC9A-45D2-808E-4EFADF4E7790}" type="presParOf" srcId="{839AF6AA-2516-4C8E-BC29-31C40666AB25}" destId="{37038CA4-CF9F-49F6-8F90-93CFF37E921F}" srcOrd="5" destOrd="0" presId="urn:microsoft.com/office/officeart/2005/8/layout/default#2"/>
    <dgm:cxn modelId="{16CE402B-989E-4809-9EA3-EBE8923BC93E}" type="presParOf" srcId="{839AF6AA-2516-4C8E-BC29-31C40666AB25}" destId="{87C68FF4-903D-46E9-8404-74705C316CF6}" srcOrd="6" destOrd="0" presId="urn:microsoft.com/office/officeart/2005/8/layout/default#2"/>
    <dgm:cxn modelId="{001D4DB7-DA5E-46CB-9144-CD51301D0816}" type="presParOf" srcId="{839AF6AA-2516-4C8E-BC29-31C40666AB25}" destId="{278A37FB-733A-4F88-9F02-DCD13B1A69B4}" srcOrd="7" destOrd="0" presId="urn:microsoft.com/office/officeart/2005/8/layout/default#2"/>
    <dgm:cxn modelId="{3A427020-E4E7-4CD0-B61D-504193E09D0C}" type="presParOf" srcId="{839AF6AA-2516-4C8E-BC29-31C40666AB25}" destId="{FD3324DA-F2A6-47E7-A704-7EA60E866FBB}" srcOrd="8" destOrd="0" presId="urn:microsoft.com/office/officeart/2005/8/layout/default#2"/>
    <dgm:cxn modelId="{A1BE8851-76B7-48D0-A649-3513EA095DD2}" type="presParOf" srcId="{839AF6AA-2516-4C8E-BC29-31C40666AB25}" destId="{17877561-5C51-49DB-8C82-77B77C2CBC5E}" srcOrd="9" destOrd="0" presId="urn:microsoft.com/office/officeart/2005/8/layout/default#2"/>
    <dgm:cxn modelId="{4508B7CE-0F67-40FF-8992-9FE88B2B2FFA}" type="presParOf" srcId="{839AF6AA-2516-4C8E-BC29-31C40666AB25}" destId="{5E3DE418-81DB-49E8-BE6C-016DD190A2BD}" srcOrd="10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6B986-EE5D-4CB2-9D20-B83A9B198F9A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Внедрение электронного документооборота</a:t>
          </a:r>
          <a:endParaRPr lang="ru-RU" sz="1600" b="1" kern="1200" dirty="0"/>
        </a:p>
      </dsp:txBody>
      <dsp:txXfrm>
        <a:off x="916483" y="1984"/>
        <a:ext cx="2030015" cy="1218009"/>
      </dsp:txXfrm>
    </dsp:sp>
    <dsp:sp modelId="{41BA4523-153F-4BB1-A50B-511E48D47B6F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Развитие электронных компонентов дистанционного обучения</a:t>
          </a:r>
          <a:endParaRPr lang="ru-RU" sz="1600" b="1" kern="1200" dirty="0"/>
        </a:p>
      </dsp:txBody>
      <dsp:txXfrm>
        <a:off x="3149500" y="1984"/>
        <a:ext cx="2030015" cy="1218009"/>
      </dsp:txXfrm>
    </dsp:sp>
    <dsp:sp modelId="{CA239017-D8B9-4695-B1BE-03B4B8AD3F9B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</a:t>
          </a:r>
          <a:r>
            <a:rPr lang="en-US" sz="1600" kern="1200" dirty="0" smtClean="0"/>
            <a:t>I</a:t>
          </a:r>
          <a:r>
            <a:rPr lang="ru-RU" sz="1600" kern="1200" dirty="0" err="1" smtClean="0"/>
            <a:t>Р-телефонии</a:t>
          </a:r>
          <a:endParaRPr lang="ru-RU" sz="1600" kern="1200" dirty="0"/>
        </a:p>
      </dsp:txBody>
      <dsp:txXfrm>
        <a:off x="916483" y="1422995"/>
        <a:ext cx="2030015" cy="1218009"/>
      </dsp:txXfrm>
    </dsp:sp>
    <dsp:sp modelId="{87C68FF4-903D-46E9-8404-74705C316CF6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доступом к ресурсам Интернет</a:t>
          </a:r>
          <a:endParaRPr lang="ru-RU" sz="1600" kern="1200" dirty="0"/>
        </a:p>
      </dsp:txBody>
      <dsp:txXfrm>
        <a:off x="3149500" y="1422995"/>
        <a:ext cx="2030015" cy="1218009"/>
      </dsp:txXfrm>
    </dsp:sp>
    <dsp:sp modelId="{FD3324DA-F2A6-47E7-A704-7EA60E866FBB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Информатизация НИР</a:t>
          </a:r>
          <a:endParaRPr lang="ru-RU" sz="1600" kern="1200" dirty="0"/>
        </a:p>
      </dsp:txBody>
      <dsp:txXfrm>
        <a:off x="916483" y="2844006"/>
        <a:ext cx="2030015" cy="1218009"/>
      </dsp:txXfrm>
    </dsp:sp>
    <dsp:sp modelId="{5E3DE418-81DB-49E8-BE6C-016DD190A2BD}">
      <dsp:nvSpPr>
        <dsp:cNvPr id="0" name=""/>
        <dsp:cNvSpPr/>
      </dsp:nvSpPr>
      <dsp:spPr>
        <a:xfrm>
          <a:off x="3149500" y="2844006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Информатизация деятельности по управлению качеством</a:t>
          </a:r>
          <a:endParaRPr lang="ru-RU" sz="1600" kern="1200" dirty="0"/>
        </a:p>
      </dsp:txBody>
      <dsp:txXfrm>
        <a:off x="3149500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18B01C7-5235-4D7A-8B95-F58235C87B08}" type="datetimeFigureOut">
              <a:rPr lang="ru-RU"/>
              <a:pPr>
                <a:defRPr/>
              </a:pPr>
              <a:t>21.05.2014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25C5858-9B5E-42FA-87E9-0EE42A0EA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30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C5858-9B5E-42FA-87E9-0EE42A0EA78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C5858-9B5E-42FA-87E9-0EE42A0EA78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C5858-9B5E-42FA-87E9-0EE42A0EA78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5C5858-9B5E-42FA-87E9-0EE42A0EA78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1"/>
          <p:cNvSpPr>
            <a:spLocks/>
          </p:cNvSpPr>
          <p:nvPr/>
        </p:nvSpPr>
        <p:spPr bwMode="gray">
          <a:xfrm>
            <a:off x="0" y="3481388"/>
            <a:ext cx="9155113" cy="3376612"/>
          </a:xfrm>
          <a:custGeom>
            <a:avLst/>
            <a:gdLst/>
            <a:ahLst/>
            <a:cxnLst>
              <a:cxn ang="0">
                <a:pos x="0" y="1760"/>
              </a:cxn>
              <a:cxn ang="0">
                <a:pos x="5767" y="0"/>
              </a:cxn>
              <a:cxn ang="0">
                <a:pos x="5760" y="2127"/>
              </a:cxn>
              <a:cxn ang="0">
                <a:pos x="0" y="2127"/>
              </a:cxn>
              <a:cxn ang="0">
                <a:pos x="0" y="1760"/>
              </a:cxn>
            </a:cxnLst>
            <a:rect l="0" t="0" r="r" b="b"/>
            <a:pathLst>
              <a:path w="5767" h="2127">
                <a:moveTo>
                  <a:pt x="0" y="1760"/>
                </a:moveTo>
                <a:lnTo>
                  <a:pt x="5767" y="0"/>
                </a:lnTo>
                <a:lnTo>
                  <a:pt x="5760" y="2127"/>
                </a:lnTo>
                <a:lnTo>
                  <a:pt x="0" y="2127"/>
                </a:lnTo>
                <a:lnTo>
                  <a:pt x="0" y="176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5" name="AutoShape 32" descr="06"/>
          <p:cNvSpPr>
            <a:spLocks noChangeArrowheads="1"/>
          </p:cNvSpPr>
          <p:nvPr/>
        </p:nvSpPr>
        <p:spPr bwMode="gray">
          <a:xfrm rot="20584390">
            <a:off x="-141288" y="5310188"/>
            <a:ext cx="2541588" cy="573087"/>
          </a:xfrm>
          <a:prstGeom prst="parallelogram">
            <a:avLst>
              <a:gd name="adj" fmla="val 30059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6" name="AutoShape 33" descr="05"/>
          <p:cNvSpPr>
            <a:spLocks noChangeArrowheads="1"/>
          </p:cNvSpPr>
          <p:nvPr/>
        </p:nvSpPr>
        <p:spPr bwMode="gray">
          <a:xfrm rot="20584390">
            <a:off x="2154238" y="4610100"/>
            <a:ext cx="2546350" cy="573088"/>
          </a:xfrm>
          <a:prstGeom prst="parallelogram">
            <a:avLst>
              <a:gd name="adj" fmla="val 30115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" name="AutoShape 34" descr="03"/>
          <p:cNvSpPr>
            <a:spLocks noChangeArrowheads="1"/>
          </p:cNvSpPr>
          <p:nvPr/>
        </p:nvSpPr>
        <p:spPr bwMode="gray">
          <a:xfrm rot="20584390">
            <a:off x="4448175" y="3908425"/>
            <a:ext cx="2552700" cy="573088"/>
          </a:xfrm>
          <a:prstGeom prst="parallelogram">
            <a:avLst>
              <a:gd name="adj" fmla="val 3019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" name="AutoShape 35" descr="02"/>
          <p:cNvSpPr>
            <a:spLocks noChangeArrowheads="1"/>
          </p:cNvSpPr>
          <p:nvPr/>
        </p:nvSpPr>
        <p:spPr bwMode="gray">
          <a:xfrm rot="20584390">
            <a:off x="6751638" y="3206750"/>
            <a:ext cx="2533650" cy="573088"/>
          </a:xfrm>
          <a:prstGeom prst="parallelogram">
            <a:avLst>
              <a:gd name="adj" fmla="val 29965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4114800" y="5838825"/>
            <a:ext cx="1079500" cy="633413"/>
            <a:chOff x="2680" y="3678"/>
            <a:chExt cx="680" cy="399"/>
          </a:xfrm>
        </p:grpSpPr>
        <p:sp>
          <p:nvSpPr>
            <p:cNvPr id="10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cs typeface="+mn-cs"/>
                </a:rPr>
                <a:t>LOGO</a:t>
              </a:r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ru-RU">
                <a:solidFill>
                  <a:schemeClr val="tx2"/>
                </a:solidFill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2133600"/>
            <a:ext cx="54752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77200" cy="682625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8CAA27C-97FD-4439-BA85-56B45B220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15856-8DA0-47BC-AB6A-855095BFB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287FD-AC66-4B14-8363-F068BE731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2ABE-9AD1-4A45-A00B-EA71E19EB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235DA-5094-42B9-B29D-B860544C2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9AAA6-F301-4BF2-8B27-CFC898E8A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D1F97-1A5C-40C0-BB4B-BCCF43258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2833-8C5A-4FCA-8B95-394EC2631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490D-A4FF-4FCB-AFE4-E487A7D67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5EBAC-EDC5-4030-8C29-886C99B6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67809-83AA-44A6-9C75-B4F32BDCF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DAAA3-EFE2-44D3-951C-A0B38BCA1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27" name="Image" r:id="rId15" imgW="13003175" imgH="1612698" progId="">
              <p:embed/>
            </p:oleObj>
          </a:graphicData>
        </a:graphic>
      </p:graphicFrame>
      <p:sp>
        <p:nvSpPr>
          <p:cNvPr id="1060" name="Freeform 36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1029" name="Group 37"/>
          <p:cNvGrpSpPr>
            <a:grpSpLocks/>
          </p:cNvGrpSpPr>
          <p:nvPr/>
        </p:nvGrpSpPr>
        <p:grpSpPr bwMode="auto">
          <a:xfrm>
            <a:off x="0" y="914400"/>
            <a:ext cx="9144000" cy="350838"/>
            <a:chOff x="0" y="672"/>
            <a:chExt cx="5760" cy="221"/>
          </a:xfrm>
        </p:grpSpPr>
        <p:sp>
          <p:nvSpPr>
            <p:cNvPr id="1062" name="AutoShape 38" descr="06"/>
            <p:cNvSpPr>
              <a:spLocks noChangeArrowheads="1"/>
            </p:cNvSpPr>
            <p:nvPr userDrawn="1"/>
          </p:nvSpPr>
          <p:spPr bwMode="gray">
            <a:xfrm>
              <a:off x="0" y="674"/>
              <a:ext cx="1443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3" name="AutoShape 39" descr="05"/>
            <p:cNvSpPr>
              <a:spLocks noChangeArrowheads="1"/>
            </p:cNvSpPr>
            <p:nvPr userDrawn="1"/>
          </p:nvSpPr>
          <p:spPr bwMode="gray">
            <a:xfrm>
              <a:off x="1434" y="674"/>
              <a:ext cx="1446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4" name="AutoShape 40" descr="03"/>
            <p:cNvSpPr>
              <a:spLocks noChangeArrowheads="1"/>
            </p:cNvSpPr>
            <p:nvPr userDrawn="1"/>
          </p:nvSpPr>
          <p:spPr bwMode="gray">
            <a:xfrm>
              <a:off x="2876" y="674"/>
              <a:ext cx="1449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8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65" name="AutoShape 41" descr="02"/>
            <p:cNvSpPr>
              <a:spLocks noChangeArrowheads="1"/>
            </p:cNvSpPr>
            <p:nvPr userDrawn="1"/>
          </p:nvSpPr>
          <p:spPr bwMode="gray">
            <a:xfrm>
              <a:off x="4322" y="672"/>
              <a:ext cx="1438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9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73BB0FA-5E0C-4A5D-A8CE-768DE511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286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.lanbook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ib.altstu.ru/" TargetMode="External"/><Relationship Id="rId5" Type="http://schemas.openxmlformats.org/officeDocument/2006/relationships/hyperlink" Target="http://www.biblioclub.ru/index.php?page=main_ub" TargetMode="External"/><Relationship Id="rId4" Type="http://schemas.openxmlformats.org/officeDocument/2006/relationships/hyperlink" Target="http://www.bti.secna.ru/img_bti/ebsubo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857500"/>
            <a:ext cx="7500937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Заместителя директора по информационным технологиям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Попов Ф. А.</a:t>
            </a:r>
            <a:endParaRPr lang="en-US" sz="2000" b="1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214438"/>
            <a:ext cx="8077200" cy="682625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/>
                </a:solidFill>
              </a:rPr>
              <a:t>НАПРАВЛЕНИЯ РАБОТ В ОБЛАСТИ ИНФОРМАТИЗАЦИИ 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3076" name="Рисунок 3" descr="Untitled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5572125"/>
            <a:ext cx="1549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563563"/>
          </a:xfrm>
        </p:spPr>
        <p:txBody>
          <a:bodyPr/>
          <a:lstStyle/>
          <a:p>
            <a:r>
              <a:rPr lang="ru-RU" sz="2800" dirty="0" smtClean="0"/>
              <a:t>Сопровождение портала БТИ </a:t>
            </a:r>
            <a:r>
              <a:rPr lang="ru-RU" sz="2800" dirty="0" err="1" smtClean="0"/>
              <a:t>АлтГТУ</a:t>
            </a:r>
            <a:r>
              <a:rPr lang="ru-RU" sz="2800" dirty="0" smtClean="0"/>
              <a:t> ИНФОРМАЦИОННАЯ </a:t>
            </a:r>
            <a:r>
              <a:rPr lang="ru-RU" sz="2800" dirty="0" smtClean="0"/>
              <a:t>ОТКРЫТОСТЬ ВУЗОВ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928662" y="1214422"/>
            <a:ext cx="7500990" cy="1714512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Постановление Правительства РФ  № 582 от 10.07.2013 г.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«Об утверждении правил размещения на официальном сайте образовательной организации в информационно-телекоммуникационной сети «Интернет»и обновления информации об образовательной организации»</a:t>
            </a:r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571472" y="3643314"/>
            <a:ext cx="3143272" cy="1000132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Образовательная организация </a:t>
            </a:r>
            <a:endParaRPr lang="ru-RU" sz="24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714480" y="2977794"/>
            <a:ext cx="571504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4857720" y="2786058"/>
            <a:ext cx="4286280" cy="2951619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Информационная открытость деятельности путем размещения на официальном сайте в Интернет сведений, предусмотренных правилами.</a:t>
            </a:r>
            <a:endParaRPr lang="ru-RU" dirty="0"/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2000232" y="5207542"/>
            <a:ext cx="2428892" cy="1285884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Официальный сайт </a:t>
            </a:r>
            <a:endParaRPr lang="ru-RU" sz="2000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643174" y="4714884"/>
            <a:ext cx="500066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5010485">
            <a:off x="4499104" y="4856301"/>
            <a:ext cx="500066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1141"/>
            <a:ext cx="9324528" cy="563563"/>
          </a:xfrm>
        </p:spPr>
        <p:txBody>
          <a:bodyPr/>
          <a:lstStyle/>
          <a:p>
            <a:r>
              <a:rPr lang="ru-RU" sz="3000" dirty="0" smtClean="0"/>
              <a:t>Сведения, обеспечивающие информационную открытость 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95400"/>
            <a:ext cx="8964488" cy="5562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050" dirty="0" smtClean="0"/>
              <a:t>– информации о дате создания ОО, сведения об учредителе; структуре вуза (наименование структурных подразделений, ФИО руководителей, места нахождения, контакты, сведения о наличии положений о структурных подразделениях);</a:t>
            </a:r>
          </a:p>
          <a:p>
            <a:pPr marL="0" indent="0" algn="just">
              <a:buNone/>
            </a:pPr>
            <a:r>
              <a:rPr lang="ru-RU" sz="1050" dirty="0" smtClean="0"/>
              <a:t>– об уровне образования, о формах обучения, нормативном сроке обучения;</a:t>
            </a:r>
          </a:p>
          <a:p>
            <a:pPr marL="0" indent="0" algn="just">
              <a:buNone/>
            </a:pPr>
            <a:r>
              <a:rPr lang="ru-RU" sz="1050" dirty="0" smtClean="0"/>
              <a:t>–  о сроке действия государственной аккредитации образовательной программы;</a:t>
            </a:r>
          </a:p>
          <a:p>
            <a:pPr marL="0" indent="0" algn="just">
              <a:buNone/>
            </a:pPr>
            <a:r>
              <a:rPr lang="ru-RU" sz="1050" dirty="0" smtClean="0"/>
              <a:t>– об описании образовательной программы с приложением ее копии;</a:t>
            </a:r>
          </a:p>
          <a:p>
            <a:pPr marL="0" indent="0" algn="just">
              <a:buNone/>
            </a:pPr>
            <a:r>
              <a:rPr lang="ru-RU" sz="1050" dirty="0" smtClean="0"/>
              <a:t>– об учебном плане с приложением его копии;</a:t>
            </a:r>
          </a:p>
          <a:p>
            <a:pPr marL="0" indent="0" algn="just">
              <a:buNone/>
            </a:pPr>
            <a:r>
              <a:rPr lang="ru-RU" sz="1050" dirty="0" smtClean="0"/>
              <a:t>– об аннотации к рабочим программам дисциплин с приложением их копий (при наличии);</a:t>
            </a:r>
          </a:p>
          <a:p>
            <a:pPr marL="0" indent="0" algn="just">
              <a:buNone/>
            </a:pPr>
            <a:r>
              <a:rPr lang="ru-RU" sz="1050" dirty="0" smtClean="0"/>
              <a:t>– о календарном учебном графике с приложением его копии;</a:t>
            </a:r>
          </a:p>
          <a:p>
            <a:pPr marL="0" indent="0" algn="just">
              <a:buNone/>
            </a:pPr>
            <a:r>
              <a:rPr lang="ru-RU" sz="1050" dirty="0" smtClean="0"/>
              <a:t>– о методических и об иных документах, разработанных образовательной организацией для обеспечения образовательного процесса;</a:t>
            </a:r>
          </a:p>
          <a:p>
            <a:pPr marL="0" indent="0" algn="just">
              <a:buNone/>
            </a:pPr>
            <a:r>
              <a:rPr lang="ru-RU" sz="1050" dirty="0" smtClean="0"/>
              <a:t>– о реализуемых образовательных программах;</a:t>
            </a:r>
          </a:p>
          <a:p>
            <a:pPr marL="0" indent="0" algn="just">
              <a:buNone/>
            </a:pPr>
            <a:r>
              <a:rPr lang="ru-RU" sz="1050" dirty="0" smtClean="0"/>
              <a:t>– о численности обучающихся;</a:t>
            </a:r>
          </a:p>
          <a:p>
            <a:pPr marL="0" indent="0" algn="just">
              <a:buNone/>
            </a:pPr>
            <a:r>
              <a:rPr lang="ru-RU" sz="1050" dirty="0" smtClean="0"/>
              <a:t>– о языках, на которых осуществляется образование (обучение);</a:t>
            </a:r>
          </a:p>
          <a:p>
            <a:pPr marL="0" indent="0" algn="just">
              <a:buNone/>
            </a:pPr>
            <a:r>
              <a:rPr lang="ru-RU" sz="1050" dirty="0" smtClean="0"/>
              <a:t>– о федеральных государственных образовательных стандартах и об образовательных стандартах с приложением их копий (при наличии);</a:t>
            </a:r>
          </a:p>
          <a:p>
            <a:pPr marL="0" indent="0" algn="just">
              <a:buNone/>
            </a:pPr>
            <a:r>
              <a:rPr lang="ru-RU" sz="1050" dirty="0" smtClean="0"/>
              <a:t>– о руководителе образовательной организации, его заместителях;</a:t>
            </a:r>
          </a:p>
          <a:p>
            <a:pPr marL="0" indent="0" algn="just">
              <a:buNone/>
            </a:pPr>
            <a:r>
              <a:rPr lang="ru-RU" sz="1050" dirty="0" smtClean="0"/>
              <a:t>– о персональном составе педагогических работников с указанием уровня образования, квалификации и опыта работы и </a:t>
            </a:r>
            <a:r>
              <a:rPr lang="ru-RU" sz="1050" dirty="0" err="1" smtClean="0"/>
              <a:t>др</a:t>
            </a:r>
            <a:r>
              <a:rPr lang="ru-RU" sz="1050" dirty="0" smtClean="0"/>
              <a:t>; </a:t>
            </a:r>
          </a:p>
          <a:p>
            <a:pPr marL="0" indent="0" algn="just">
              <a:buNone/>
            </a:pPr>
            <a:r>
              <a:rPr lang="ru-RU" sz="1050" dirty="0" smtClean="0"/>
              <a:t>– о материально-техническом обеспечении образовательной деятельности;</a:t>
            </a:r>
          </a:p>
          <a:p>
            <a:pPr marL="0" indent="0" algn="just">
              <a:buNone/>
            </a:pPr>
            <a:r>
              <a:rPr lang="ru-RU" sz="1050" dirty="0" smtClean="0"/>
              <a:t>– о количестве вакантных мест для приема (перевода) по каждой образовательной программе;</a:t>
            </a:r>
          </a:p>
          <a:p>
            <a:pPr marL="0" indent="0" algn="just">
              <a:buNone/>
            </a:pPr>
            <a:r>
              <a:rPr lang="ru-RU" sz="1050" dirty="0" smtClean="0"/>
              <a:t>– о наличии и условиях предоставления обучающимся стипендий, мер социальной поддержки;</a:t>
            </a:r>
          </a:p>
          <a:p>
            <a:pPr marL="0" indent="0" algn="just">
              <a:buNone/>
            </a:pPr>
            <a:r>
              <a:rPr lang="ru-RU" sz="1050" dirty="0" smtClean="0"/>
              <a:t>– о наличии общежития, количестве жилых помещений, формировании платы за проживание в общежитии;</a:t>
            </a:r>
          </a:p>
          <a:p>
            <a:pPr marL="0" indent="0" algn="just">
              <a:buNone/>
            </a:pPr>
            <a:r>
              <a:rPr lang="ru-RU" sz="1050" dirty="0" smtClean="0"/>
              <a:t>– финансовое обеспечение образовательной деятельности, поступление финансовых и материальных средств и их расходование по итогам года;</a:t>
            </a:r>
          </a:p>
          <a:p>
            <a:pPr marL="0" indent="0" algn="just">
              <a:buNone/>
            </a:pPr>
            <a:r>
              <a:rPr lang="ru-RU" sz="1050" dirty="0" smtClean="0"/>
              <a:t>– о трудоустройстве выпускников;</a:t>
            </a:r>
          </a:p>
          <a:p>
            <a:pPr marL="0" indent="0" algn="just">
              <a:buNone/>
            </a:pPr>
            <a:r>
              <a:rPr lang="ru-RU" sz="1050" dirty="0" smtClean="0"/>
              <a:t>– копии уставных документов и локальных документов, отчета о результатах </a:t>
            </a:r>
            <a:r>
              <a:rPr lang="ru-RU" sz="1050" dirty="0" err="1" smtClean="0"/>
              <a:t>самообследования</a:t>
            </a:r>
            <a:r>
              <a:rPr lang="ru-RU" sz="1050" dirty="0" smtClean="0"/>
              <a:t>, документа о порядке оказания платных образовательных услуг и др.;</a:t>
            </a:r>
          </a:p>
          <a:p>
            <a:pPr marL="0" indent="0" algn="just">
              <a:buNone/>
            </a:pPr>
            <a:r>
              <a:rPr lang="ru-RU" sz="1050" dirty="0" smtClean="0"/>
              <a:t>– о направлениях и результатах научно-исследовательской деятельности;</a:t>
            </a:r>
          </a:p>
          <a:p>
            <a:pPr marL="0" indent="0" algn="just">
              <a:buNone/>
            </a:pPr>
            <a:r>
              <a:rPr lang="ru-RU" sz="1050" dirty="0" smtClean="0"/>
              <a:t>– о результатах приемной кампании.</a:t>
            </a:r>
          </a:p>
          <a:p>
            <a:pPr marL="0" indent="0" algn="just">
              <a:buNone/>
            </a:pPr>
            <a:r>
              <a:rPr lang="ru-RU" sz="1050" dirty="0" smtClean="0"/>
              <a:t>–  иная информация, которая размещается по решению образовательной организации. </a:t>
            </a: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/>
          <p:nvPr/>
        </p:nvSpPr>
        <p:spPr>
          <a:xfrm rot="5400000" flipH="1">
            <a:off x="1655676" y="3392996"/>
            <a:ext cx="57606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 flipH="1">
            <a:off x="4067944" y="3645024"/>
            <a:ext cx="1152128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 flipH="1">
            <a:off x="2447764" y="4113076"/>
            <a:ext cx="1944216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flipH="1">
            <a:off x="4860032" y="2996952"/>
            <a:ext cx="1296144" cy="5040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41"/>
          <p:cNvSpPr txBox="1">
            <a:spLocks/>
          </p:cNvSpPr>
          <p:nvPr/>
        </p:nvSpPr>
        <p:spPr bwMode="gray">
          <a:xfrm>
            <a:off x="500063" y="70297"/>
            <a:ext cx="8229600" cy="69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Ресурсы, обеспечивающие поддержку информационной открытости института </a:t>
            </a:r>
            <a:endParaRPr lang="ru-RU" sz="28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Блок-схема: несколько документов 20"/>
          <p:cNvSpPr/>
          <p:nvPr/>
        </p:nvSpPr>
        <p:spPr>
          <a:xfrm>
            <a:off x="5687616" y="1124744"/>
            <a:ext cx="3456384" cy="1944216"/>
          </a:xfrm>
          <a:prstGeom prst="flowChartMulti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сведения о ВУЗе должны соответствовать нормативно-правовым требованиям</a:t>
            </a:r>
            <a:endParaRPr lang="ru-RU" b="1" dirty="0"/>
          </a:p>
        </p:txBody>
      </p:sp>
      <p:sp>
        <p:nvSpPr>
          <p:cNvPr id="24" name="Облако 23"/>
          <p:cNvSpPr/>
          <p:nvPr/>
        </p:nvSpPr>
        <p:spPr>
          <a:xfrm>
            <a:off x="5868144" y="2924944"/>
            <a:ext cx="3096344" cy="144016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ВНУТРЕННИЙ ПОРТАЛ </a:t>
            </a:r>
            <a:endParaRPr lang="ru-RU" sz="2100" b="1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835696" y="1484784"/>
            <a:ext cx="3096344" cy="187220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Официальный сайт </a:t>
            </a:r>
            <a:r>
              <a:rPr lang="ru-RU" sz="2400" b="1" dirty="0" err="1" smtClean="0"/>
              <a:t>Бийского</a:t>
            </a:r>
            <a:r>
              <a:rPr lang="ru-RU" sz="2400" b="1" dirty="0" smtClean="0"/>
              <a:t> технологического института </a:t>
            </a:r>
            <a:endParaRPr lang="ru-RU" sz="2400" b="1" dirty="0"/>
          </a:p>
        </p:txBody>
      </p:sp>
      <p:sp>
        <p:nvSpPr>
          <p:cNvPr id="28" name="Молния 27"/>
          <p:cNvSpPr/>
          <p:nvPr/>
        </p:nvSpPr>
        <p:spPr>
          <a:xfrm rot="4755419">
            <a:off x="4994636" y="1110040"/>
            <a:ext cx="568384" cy="1253544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251520" y="3861048"/>
            <a:ext cx="2304256" cy="122413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Комплекс ИС и БД</a:t>
            </a:r>
            <a:endParaRPr lang="ru-RU" sz="2100" b="1" dirty="0"/>
          </a:p>
        </p:txBody>
      </p:sp>
      <p:sp>
        <p:nvSpPr>
          <p:cNvPr id="19" name="Облако 18"/>
          <p:cNvSpPr/>
          <p:nvPr/>
        </p:nvSpPr>
        <p:spPr>
          <a:xfrm>
            <a:off x="0" y="5517232"/>
            <a:ext cx="2520280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т.ч. ИС «</a:t>
            </a:r>
            <a:r>
              <a:rPr lang="ru-RU" b="1" dirty="0" err="1" smtClean="0"/>
              <a:t>Стандраты</a:t>
            </a:r>
            <a:r>
              <a:rPr lang="ru-RU" b="1" dirty="0" smtClean="0"/>
              <a:t> БТИ»</a:t>
            </a:r>
            <a:endParaRPr lang="ru-RU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1115616" y="5085184"/>
            <a:ext cx="396000" cy="50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Облако 28"/>
          <p:cNvSpPr/>
          <p:nvPr/>
        </p:nvSpPr>
        <p:spPr>
          <a:xfrm>
            <a:off x="2627784" y="5157192"/>
            <a:ext cx="2376264" cy="144016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Сайты </a:t>
            </a:r>
            <a:r>
              <a:rPr lang="ru-RU" sz="2100" b="1" dirty="0" err="1" smtClean="0"/>
              <a:t>подраз-делений</a:t>
            </a:r>
            <a:endParaRPr lang="ru-RU" sz="2100" b="1" dirty="0"/>
          </a:p>
        </p:txBody>
      </p:sp>
      <p:sp>
        <p:nvSpPr>
          <p:cNvPr id="30" name="Облако 29"/>
          <p:cNvSpPr/>
          <p:nvPr/>
        </p:nvSpPr>
        <p:spPr>
          <a:xfrm>
            <a:off x="4427984" y="4005064"/>
            <a:ext cx="2376264" cy="144016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err="1" smtClean="0"/>
              <a:t>Темати-ческие</a:t>
            </a:r>
            <a:r>
              <a:rPr lang="ru-RU" sz="2100" b="1" dirty="0" smtClean="0"/>
              <a:t> сайты </a:t>
            </a:r>
            <a:endParaRPr lang="ru-RU" sz="2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1"/>
          <p:cNvSpPr txBox="1">
            <a:spLocks/>
          </p:cNvSpPr>
          <p:nvPr/>
        </p:nvSpPr>
        <p:spPr bwMode="gray">
          <a:xfrm>
            <a:off x="500063" y="2143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Посещаемость портала БТИ </a:t>
            </a:r>
            <a:r>
              <a:rPr lang="ru-RU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АлтГТУ</a:t>
            </a:r>
            <a:endParaRPr lang="ru-RU" sz="3600" b="1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80194"/>
            <a:ext cx="8712968" cy="1214437"/>
          </a:xfrm>
        </p:spPr>
        <p:txBody>
          <a:bodyPr/>
          <a:lstStyle/>
          <a:p>
            <a:pPr marL="0">
              <a:buFont typeface="Wingdings" pitchFamily="2" charset="2"/>
              <a:buNone/>
              <a:defRPr/>
            </a:pPr>
            <a:r>
              <a:rPr lang="ru-RU" sz="1800" dirty="0" smtClean="0"/>
              <a:t>Официальный портал -  корпоративное </a:t>
            </a:r>
            <a:r>
              <a:rPr lang="ru-RU" sz="1800" b="1" dirty="0" smtClean="0"/>
              <a:t>средство оперативного доступа к данным </a:t>
            </a:r>
            <a:r>
              <a:rPr lang="ru-RU" sz="1800" dirty="0" smtClean="0"/>
              <a:t>и как </a:t>
            </a:r>
            <a:r>
              <a:rPr lang="ru-RU" sz="1800" b="1" dirty="0" smtClean="0"/>
              <a:t>средство массовой информации в </a:t>
            </a:r>
            <a:r>
              <a:rPr lang="ru-RU" sz="1800" b="1" dirty="0" err="1" smtClean="0"/>
              <a:t>Internet</a:t>
            </a:r>
            <a:r>
              <a:rPr lang="ru-RU" sz="1800" dirty="0" smtClean="0"/>
              <a:t>, освещающее деятельность института, что косвенно подтверждается данными о его посещаемости.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7584" y="2495128"/>
            <a:ext cx="7467600" cy="3886200"/>
            <a:chOff x="168" y="960"/>
            <a:chExt cx="5367" cy="2792"/>
          </a:xfrm>
        </p:grpSpPr>
        <p:sp>
          <p:nvSpPr>
            <p:cNvPr id="6" name="Freeform 4"/>
            <p:cNvSpPr>
              <a:spLocks/>
            </p:cNvSpPr>
            <p:nvPr/>
          </p:nvSpPr>
          <p:spPr bwMode="gray">
            <a:xfrm>
              <a:off x="5089" y="960"/>
              <a:ext cx="441" cy="70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2976" y="960"/>
              <a:ext cx="2559" cy="45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gray">
            <a:xfrm>
              <a:off x="1076" y="3051"/>
              <a:ext cx="3124" cy="45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gray">
            <a:xfrm>
              <a:off x="1529" y="1096"/>
              <a:ext cx="1407" cy="2268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4"/>
                <a:gd name="T97" fmla="*/ 0 h 2648"/>
                <a:gd name="T98" fmla="*/ 1824 w 1824"/>
                <a:gd name="T99" fmla="*/ 2648 h 26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gray">
            <a:xfrm>
              <a:off x="2980" y="1411"/>
              <a:ext cx="2119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352 727 </a:t>
              </a:r>
              <a:r>
                <a:rPr lang="ru-RU" dirty="0" smtClean="0">
                  <a:solidFill>
                    <a:schemeClr val="bg1"/>
                  </a:solidFill>
                  <a:latin typeface="Verdana" pitchFamily="34" charset="0"/>
                </a:rPr>
                <a:t>посетителей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gray">
            <a:xfrm>
              <a:off x="2341" y="2110"/>
              <a:ext cx="2309" cy="248"/>
            </a:xfrm>
            <a:prstGeom prst="rect">
              <a:avLst/>
            </a:prstGeom>
            <a:gradFill rotWithShape="1">
              <a:gsLst>
                <a:gs pos="0">
                  <a:srgbClr val="5D2FB9"/>
                </a:gs>
                <a:gs pos="50000">
                  <a:srgbClr val="8041FF"/>
                </a:gs>
                <a:gs pos="100000">
                  <a:srgbClr val="5D2FB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320 027 </a:t>
              </a:r>
              <a:r>
                <a:rPr lang="ru-RU" dirty="0" smtClean="0">
                  <a:solidFill>
                    <a:schemeClr val="bg1"/>
                  </a:solidFill>
                  <a:latin typeface="Verdana" pitchFamily="34" charset="0"/>
                </a:rPr>
                <a:t>посетителей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194 725 </a:t>
              </a:r>
              <a:r>
                <a:rPr lang="ru-RU" dirty="0" smtClean="0">
                  <a:solidFill>
                    <a:schemeClr val="bg1"/>
                  </a:solidFill>
                  <a:latin typeface="Verdana" pitchFamily="34" charset="0"/>
                </a:rPr>
                <a:t>посетителей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  <a:latin typeface="Verdana" pitchFamily="34" charset="0"/>
                </a:rPr>
                <a:t>168 634  </a:t>
              </a:r>
              <a:r>
                <a:rPr lang="ru-RU" dirty="0" smtClean="0">
                  <a:solidFill>
                    <a:schemeClr val="bg1"/>
                  </a:solidFill>
                  <a:latin typeface="Verdana" pitchFamily="34" charset="0"/>
                </a:rPr>
                <a:t>посетителей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298" y="1230"/>
              <a:ext cx="88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 b="1" dirty="0" smtClean="0">
                  <a:latin typeface="Verdana" pitchFamily="34" charset="0"/>
                </a:rPr>
                <a:t>2013 </a:t>
              </a:r>
              <a:r>
                <a:rPr lang="ru-RU" sz="2000" b="1" dirty="0">
                  <a:latin typeface="Verdana" pitchFamily="34" charset="0"/>
                </a:rPr>
                <a:t>г.</a:t>
              </a:r>
              <a:endParaRPr lang="en-US" sz="2000" b="1" dirty="0">
                <a:latin typeface="Verdana" pitchFamily="34" charset="0"/>
              </a:endParaRP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gray">
            <a:xfrm>
              <a:off x="298" y="1918"/>
              <a:ext cx="88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 b="1" dirty="0" smtClean="0">
                  <a:latin typeface="Verdana" pitchFamily="34" charset="0"/>
                </a:rPr>
                <a:t>2012 </a:t>
              </a:r>
              <a:r>
                <a:rPr lang="ru-RU" sz="2000" b="1" dirty="0">
                  <a:latin typeface="Verdana" pitchFamily="34" charset="0"/>
                </a:rPr>
                <a:t>г.</a:t>
              </a:r>
              <a:endParaRPr lang="en-US" sz="2000" b="1" dirty="0">
                <a:latin typeface="Verdana" pitchFamily="34" charset="0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gray">
            <a:xfrm>
              <a:off x="298" y="2638"/>
              <a:ext cx="88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 b="1" dirty="0" smtClean="0">
                  <a:latin typeface="Verdana" pitchFamily="34" charset="0"/>
                </a:rPr>
                <a:t>2011 </a:t>
              </a:r>
              <a:r>
                <a:rPr lang="ru-RU" sz="2000" b="1" dirty="0">
                  <a:latin typeface="Verdana" pitchFamily="34" charset="0"/>
                </a:rPr>
                <a:t>г.</a:t>
              </a:r>
              <a:endParaRPr lang="en-US" sz="2000" b="1" dirty="0">
                <a:latin typeface="Verdana" pitchFamily="34" charset="0"/>
              </a:endParaRP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gray">
            <a:xfrm>
              <a:off x="298" y="3309"/>
              <a:ext cx="88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 b="1" dirty="0" smtClean="0">
                  <a:latin typeface="Verdana" pitchFamily="34" charset="0"/>
                </a:rPr>
                <a:t>2010 г.</a:t>
              </a:r>
              <a:endParaRPr lang="en-US" sz="2000" b="1" dirty="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1"/>
          <p:cNvSpPr txBox="1">
            <a:spLocks/>
          </p:cNvSpPr>
          <p:nvPr/>
        </p:nvSpPr>
        <p:spPr bwMode="gray">
          <a:xfrm>
            <a:off x="500063" y="2143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Технологическая поддержка процессов централизованного тестирования </a:t>
            </a:r>
            <a:endParaRPr lang="ru-RU" sz="2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0" y="2000240"/>
            <a:ext cx="8905906" cy="4679969"/>
            <a:chOff x="142844" y="1463675"/>
            <a:chExt cx="8905906" cy="4679969"/>
          </a:xfrm>
        </p:grpSpPr>
        <p:sp>
          <p:nvSpPr>
            <p:cNvPr id="27" name="Прямоугольник с двумя скругленными противолежащими углами 26"/>
            <p:cNvSpPr/>
            <p:nvPr/>
          </p:nvSpPr>
          <p:spPr>
            <a:xfrm>
              <a:off x="1928794" y="3893896"/>
              <a:ext cx="4338442" cy="1019554"/>
            </a:xfrm>
            <a:prstGeom prst="round2Diag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835368" y="2686198"/>
              <a:ext cx="2643206" cy="5076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ФЭПО-16</a:t>
              </a:r>
            </a:p>
            <a:p>
              <a:pPr algn="ctr"/>
              <a:r>
                <a:rPr lang="ru-RU" sz="1600" b="1" dirty="0" smtClean="0"/>
                <a:t>17.12.2012 г.-30.01.2013 г. </a:t>
              </a:r>
              <a:endParaRPr lang="ru-RU" sz="1600" b="1" dirty="0"/>
            </a:p>
          </p:txBody>
        </p:sp>
        <p:sp>
          <p:nvSpPr>
            <p:cNvPr id="26" name="Облако 25"/>
            <p:cNvSpPr/>
            <p:nvPr/>
          </p:nvSpPr>
          <p:spPr>
            <a:xfrm>
              <a:off x="142844" y="2237982"/>
              <a:ext cx="2071702" cy="714380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105 рабочих мест</a:t>
              </a:r>
              <a:endParaRPr lang="ru-RU" sz="1400" b="1" dirty="0"/>
            </a:p>
          </p:txBody>
        </p:sp>
        <p:sp>
          <p:nvSpPr>
            <p:cNvPr id="6147" name="Rectangle 1"/>
            <p:cNvSpPr>
              <a:spLocks noChangeArrowheads="1"/>
            </p:cNvSpPr>
            <p:nvPr/>
          </p:nvSpPr>
          <p:spPr bwMode="auto">
            <a:xfrm>
              <a:off x="142875" y="1463675"/>
              <a:ext cx="8905875" cy="26490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 smtClean="0">
                <a:ea typeface="Bitstream Vera Sans"/>
                <a:cs typeface="Bitstream Vera Sans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b="1" dirty="0" smtClean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 smtClean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 smtClean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buFont typeface="Times New Roman" pitchFamily="18" charset="0"/>
                <a:buAutoNum type="arabicPeriod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 smtClean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 smtClean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 smtClean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200" dirty="0">
                <a:ea typeface="Bitstream Vera Sans"/>
                <a:cs typeface="Bitstream Vera Sans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9958" y="3945266"/>
              <a:ext cx="4214842" cy="884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5984" y="1562778"/>
              <a:ext cx="4331399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Прямоугольник 11"/>
            <p:cNvSpPr/>
            <p:nvPr/>
          </p:nvSpPr>
          <p:spPr>
            <a:xfrm>
              <a:off x="4637678" y="2706746"/>
              <a:ext cx="2643206" cy="5076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ФЭПО-17</a:t>
              </a:r>
            </a:p>
            <a:p>
              <a:pPr algn="ctr"/>
              <a:r>
                <a:rPr lang="ru-RU" sz="1600" b="1" dirty="0" smtClean="0"/>
                <a:t>27.05.2013 г.-29.06.2013 г. </a:t>
              </a:r>
              <a:endParaRPr lang="ru-RU" sz="1600" b="1" dirty="0"/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6143636" y="2277638"/>
              <a:ext cx="214314" cy="42862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3286116" y="2257570"/>
              <a:ext cx="214314" cy="42862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блако 18"/>
            <p:cNvSpPr/>
            <p:nvPr/>
          </p:nvSpPr>
          <p:spPr>
            <a:xfrm>
              <a:off x="6907914" y="2299146"/>
              <a:ext cx="2071702" cy="714380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105 рабочих мест</a:t>
              </a:r>
              <a:endParaRPr lang="ru-RU" sz="1400" b="1" dirty="0"/>
            </a:p>
          </p:txBody>
        </p:sp>
        <p:sp>
          <p:nvSpPr>
            <p:cNvPr id="17" name="Облако 16"/>
            <p:cNvSpPr/>
            <p:nvPr/>
          </p:nvSpPr>
          <p:spPr>
            <a:xfrm>
              <a:off x="6979384" y="1727162"/>
              <a:ext cx="1857388" cy="714380"/>
            </a:xfrm>
            <a:prstGeom prst="clou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560</a:t>
              </a:r>
            </a:p>
            <a:p>
              <a:pPr algn="ctr"/>
              <a:r>
                <a:rPr lang="ru-RU" sz="1400" b="1" dirty="0" smtClean="0"/>
                <a:t>участников</a:t>
              </a:r>
              <a:endParaRPr lang="ru-RU" sz="1400" b="1" dirty="0"/>
            </a:p>
          </p:txBody>
        </p:sp>
        <p:sp>
          <p:nvSpPr>
            <p:cNvPr id="20" name="Облако 19"/>
            <p:cNvSpPr/>
            <p:nvPr/>
          </p:nvSpPr>
          <p:spPr>
            <a:xfrm>
              <a:off x="214282" y="1714488"/>
              <a:ext cx="1857388" cy="714380"/>
            </a:xfrm>
            <a:prstGeom prst="clou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836 </a:t>
              </a:r>
              <a:r>
                <a:rPr lang="ru-RU" sz="1400" b="1" dirty="0" smtClean="0"/>
                <a:t>участников</a:t>
              </a:r>
              <a:endParaRPr lang="ru-RU" sz="1400" b="1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428860" y="5500702"/>
              <a:ext cx="2643206" cy="5076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09.09.2013 г.-08.10.2013 г. </a:t>
              </a:r>
              <a:endParaRPr lang="ru-RU" sz="1600" b="1" dirty="0"/>
            </a:p>
          </p:txBody>
        </p:sp>
        <p:sp>
          <p:nvSpPr>
            <p:cNvPr id="25" name="Облако 24"/>
            <p:cNvSpPr/>
            <p:nvPr/>
          </p:nvSpPr>
          <p:spPr>
            <a:xfrm>
              <a:off x="5000628" y="5429264"/>
              <a:ext cx="2071702" cy="714380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105 рабочих мест</a:t>
              </a:r>
              <a:endParaRPr lang="ru-RU" sz="1400" b="1" dirty="0"/>
            </a:p>
          </p:txBody>
        </p:sp>
        <p:sp>
          <p:nvSpPr>
            <p:cNvPr id="22" name="Облако 21"/>
            <p:cNvSpPr/>
            <p:nvPr/>
          </p:nvSpPr>
          <p:spPr>
            <a:xfrm>
              <a:off x="4929190" y="4857760"/>
              <a:ext cx="1857388" cy="714380"/>
            </a:xfrm>
            <a:prstGeom prst="clou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317 </a:t>
              </a:r>
              <a:r>
                <a:rPr lang="ru-RU" sz="1400" b="1" dirty="0" smtClean="0"/>
                <a:t>участников</a:t>
              </a:r>
              <a:endParaRPr lang="ru-RU" sz="1400" b="1" dirty="0"/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3643306" y="4918924"/>
              <a:ext cx="214314" cy="58177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5720" y="1285860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Обеспечена техническая и организационная поддержка процессов </a:t>
            </a:r>
            <a:r>
              <a:rPr lang="en-US" b="1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 тестирования в рамках ФЭПО и диагностического тестирования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1"/>
          <p:cNvSpPr txBox="1">
            <a:spLocks/>
          </p:cNvSpPr>
          <p:nvPr/>
        </p:nvSpPr>
        <p:spPr bwMode="gray">
          <a:xfrm>
            <a:off x="500063" y="2143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Сервисное обслуживание средств вычислительной техники</a:t>
            </a:r>
            <a:endParaRPr lang="ru-RU" sz="2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Обслуживание и сопровождает 2 компьютерных классов (119Б и 316-1Б).</a:t>
            </a:r>
          </a:p>
          <a:p>
            <a:endParaRPr lang="ru-RU" sz="1600" dirty="0" smtClean="0"/>
          </a:p>
          <a:p>
            <a:r>
              <a:rPr lang="ru-RU" sz="1600" dirty="0" smtClean="0"/>
              <a:t>2. Ремонт, диагностика вычислительной техники, установка программного обеспечения, миграция данных пользователей и др. </a:t>
            </a:r>
          </a:p>
          <a:p>
            <a:endParaRPr lang="ru-RU" sz="1600" dirty="0" smtClean="0"/>
          </a:p>
          <a:p>
            <a:r>
              <a:rPr lang="ru-RU" sz="1600" dirty="0" smtClean="0"/>
              <a:t>3. Техническое сопровождение  </a:t>
            </a:r>
            <a:r>
              <a:rPr lang="ru-RU" altLang="zh-CN" sz="1600" dirty="0" smtClean="0">
                <a:solidFill>
                  <a:srgbClr val="000000"/>
                </a:solidFill>
                <a:ea typeface="Times New Roman" pitchFamily="18" charset="0"/>
              </a:rPr>
              <a:t>работы приемной кампании (обслуживание компьютеров и серверного оборудования, обновление лицензий программного обеспечения и др.). </a:t>
            </a:r>
          </a:p>
          <a:p>
            <a:endParaRPr lang="ru-RU" altLang="zh-CN" sz="1600" dirty="0" smtClean="0">
              <a:solidFill>
                <a:srgbClr val="000000"/>
              </a:solidFill>
              <a:ea typeface="Times New Roman" pitchFamily="18" charset="0"/>
            </a:endParaRPr>
          </a:p>
          <a:p>
            <a:r>
              <a:rPr lang="ru-RU" altLang="zh-CN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</a:rPr>
              <a:t>4. Обслуживание оргтехники института:  </a:t>
            </a:r>
          </a:p>
          <a:p>
            <a:pPr lvl="1">
              <a:buFont typeface="Wingdings" pitchFamily="2" charset="2"/>
              <a:buChar char="v"/>
            </a:pPr>
            <a:r>
              <a:rPr lang="ru-RU" altLang="zh-CN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</a:rPr>
              <a:t>  з</a:t>
            </a:r>
            <a:r>
              <a:rPr lang="ru-RU" sz="1600" dirty="0" smtClean="0">
                <a:latin typeface="+mn-lt"/>
                <a:ea typeface="Times New Roman"/>
              </a:rPr>
              <a:t>аправка/ремонт картриджей на сумму 72 000 руб.;</a:t>
            </a:r>
          </a:p>
          <a:p>
            <a:pPr lvl="1">
              <a:buFont typeface="Wingdings" pitchFamily="2" charset="2"/>
              <a:buChar char="v"/>
            </a:pPr>
            <a:r>
              <a:rPr lang="ru-RU" sz="1600" dirty="0" smtClean="0">
                <a:latin typeface="+mn-lt"/>
                <a:ea typeface="Times New Roman"/>
              </a:rPr>
              <a:t> ремонт, обслуживание средств вычислительной, оргтехники (принтеры, КМА, МФУ) и ИБП на сумму 208 000 руб.;</a:t>
            </a:r>
          </a:p>
          <a:p>
            <a:pPr lvl="1"/>
            <a:endParaRPr lang="ru-RU" sz="1600" dirty="0" smtClean="0">
              <a:latin typeface="+mn-lt"/>
              <a:ea typeface="Times New Roman"/>
            </a:endParaRPr>
          </a:p>
          <a:p>
            <a:pPr marL="0" lvl="1"/>
            <a:r>
              <a:rPr lang="ru-RU" sz="1600" dirty="0" smtClean="0">
                <a:latin typeface="+mn-lt"/>
                <a:ea typeface="Times New Roman"/>
              </a:rPr>
              <a:t>5. Монтаж ЛВС и подключение компьютеров (библиотека, кафедра МСИА и др.)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1"/>
            <a:endParaRPr lang="ru-RU" sz="1400" dirty="0" smtClean="0">
              <a:latin typeface="+mn-lt"/>
              <a:ea typeface="Times New Roman"/>
            </a:endParaRPr>
          </a:p>
          <a:p>
            <a:pPr lvl="1">
              <a:buFont typeface="Wingdings" pitchFamily="2" charset="2"/>
              <a:buChar char="v"/>
            </a:pPr>
            <a:endParaRPr lang="ru-RU" sz="1400" dirty="0" smtClean="0">
              <a:latin typeface="+mn-lt"/>
              <a:ea typeface="Times New Roman"/>
            </a:endParaRPr>
          </a:p>
          <a:p>
            <a:endParaRPr lang="ru-RU" sz="1400" dirty="0" smtClean="0">
              <a:latin typeface="+mn-lt"/>
              <a:ea typeface="Times New Roman"/>
            </a:endParaRPr>
          </a:p>
          <a:p>
            <a:endParaRPr lang="ru-RU" altLang="zh-CN" sz="1400" dirty="0" smtClean="0">
              <a:solidFill>
                <a:srgbClr val="000000"/>
              </a:solidFill>
              <a:latin typeface="+mn-lt"/>
              <a:ea typeface="Times New Roman" pitchFamily="18" charset="0"/>
            </a:endParaRPr>
          </a:p>
          <a:p>
            <a:endParaRPr lang="ru-RU" sz="1400" dirty="0" smtClean="0"/>
          </a:p>
          <a:p>
            <a:pPr indent="457200"/>
            <a:endParaRPr lang="ru-RU" sz="1400" dirty="0" smtClean="0"/>
          </a:p>
          <a:p>
            <a:pPr indent="457200"/>
            <a:endParaRPr lang="ru-RU" sz="1400" dirty="0" smtClean="0"/>
          </a:p>
          <a:p>
            <a:pPr indent="457200"/>
            <a:endParaRPr lang="ru-RU" sz="1400" dirty="0" smtClean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142844" y="1736522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1406" y="2383149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42844" y="3485120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42844" y="4703596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229600" cy="563562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Поддержка процессов мониторинга ВУЗА и </a:t>
            </a:r>
            <a:r>
              <a:rPr lang="ru-RU" sz="2800" dirty="0" err="1" smtClean="0"/>
              <a:t>статотчетности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14422"/>
            <a:ext cx="7979420" cy="432049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Алтайкрайстат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"Формы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статотчётности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StFORM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000" b="1" dirty="0" smtClean="0"/>
          </a:p>
          <a:p>
            <a:pPr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71612"/>
          <a:ext cx="9001156" cy="520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7108957"/>
                <a:gridCol w="14636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Название формы отчетности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Периодичность</a:t>
                      </a:r>
                      <a:endParaRPr lang="ru-RU" sz="1400" dirty="0"/>
                    </a:p>
                  </a:txBody>
                  <a:tcPr/>
                </a:tc>
              </a:tr>
              <a:tr h="2676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выполнении научных исследований и разработок (2-наука)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2486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выполнении научных исследований и разработок (2-наука краткая)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Квартальная 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2469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численности, заработной плате и движении работников (П4)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Ежемесячная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2993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  о   производстве   и  отгрузке товаров и услуг  (П-1)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Ежемесячная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1914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  об  инвестициях в нефинансовые активы (П-2)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Квартальная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1724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 об  инвестициях   в  основной капитал (П-2) краткая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Ежемесячная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3136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создании и использовании передовых производственных технологий 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Годовая</a:t>
                      </a:r>
                    </a:p>
                  </a:txBody>
                  <a:tcPr/>
                </a:tc>
              </a:tr>
              <a:tr h="295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8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об объеме платных услуг населению (1-услуги)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3207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 о  наличии и  движении основных фондов (средств) и других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нефин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активов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Годовая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об использовании информационных и коммуникационных технологий и производстве вычислительной техники, программного обеспечения и оказания услуг в этих сферах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Годовая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работе жилищно-коммунальных организаций в условиях реформы (22-ЖКХ)(сводная)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Квартальная 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неполной занятости и движении работников П-4 (НЗ)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Квартальная 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Другие……..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Bitstream Vera Sans"/>
                <a:cs typeface="Bitstream Vera Sans"/>
              </a:rPr>
              <a:t>Издательская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Bitstream Vera Sans"/>
                <a:cs typeface="Bitstream Vera Sans"/>
              </a:rPr>
              <a:t>деятельность за 2014 г.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1285875"/>
            <a:ext cx="8929688" cy="542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1600" dirty="0" smtClean="0">
              <a:solidFill>
                <a:srgbClr val="000000"/>
              </a:solidFill>
              <a:ea typeface="Bitstream Vera Sans"/>
              <a:cs typeface="Bitstream Vera Sans"/>
            </a:endParaRP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      А </a:t>
            </a:r>
            <a:r>
              <a:rPr lang="ru-RU" sz="1600" dirty="0">
                <a:solidFill>
                  <a:srgbClr val="000000"/>
                </a:solidFill>
                <a:ea typeface="Bitstream Vera Sans"/>
                <a:cs typeface="Bitstream Vera Sans"/>
              </a:rPr>
              <a:t>также </a:t>
            </a:r>
            <a:r>
              <a:rPr lang="ru-RU" sz="1600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издано </a:t>
            </a:r>
            <a:r>
              <a:rPr lang="ru-RU" sz="1600" dirty="0" smtClean="0">
                <a:solidFill>
                  <a:srgbClr val="FF0000"/>
                </a:solidFill>
                <a:ea typeface="Bitstream Vera Sans"/>
                <a:cs typeface="Bitstream Vera Sans"/>
              </a:rPr>
              <a:t>4 автореферата </a:t>
            </a:r>
            <a:r>
              <a:rPr lang="ru-RU" sz="1600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и отредактировано </a:t>
            </a:r>
            <a:r>
              <a:rPr lang="ru-RU" sz="1600" dirty="0" smtClean="0">
                <a:solidFill>
                  <a:srgbClr val="FF0000"/>
                </a:solidFill>
                <a:ea typeface="Bitstream Vera Sans"/>
                <a:cs typeface="Bitstream Vera Sans"/>
              </a:rPr>
              <a:t>2 части приложения к альманаху  </a:t>
            </a:r>
            <a:r>
              <a:rPr lang="ru-RU" sz="1600" dirty="0" err="1" smtClean="0">
                <a:solidFill>
                  <a:srgbClr val="000000"/>
                </a:solidFill>
                <a:ea typeface="Bitstream Vera Sans"/>
                <a:cs typeface="Bitstream Vera Sans"/>
              </a:rPr>
              <a:t>Бийский</a:t>
            </a:r>
            <a:r>
              <a:rPr lang="ru-RU" sz="1600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 Вестник (42,55 </a:t>
            </a:r>
            <a:r>
              <a:rPr lang="ru-RU" sz="1600" dirty="0">
                <a:solidFill>
                  <a:srgbClr val="000000"/>
                </a:solidFill>
                <a:ea typeface="Bitstream Vera Sans"/>
                <a:cs typeface="Bitstream Vera Sans"/>
              </a:rPr>
              <a:t>п. л.)</a:t>
            </a:r>
          </a:p>
          <a:p>
            <a:pPr marL="342900" indent="-341313">
              <a:spcBef>
                <a:spcPts val="45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Bitstream Vera Sans"/>
                <a:cs typeface="Bitstream Vera Sans"/>
              </a:rPr>
              <a:t>      Было </a:t>
            </a:r>
            <a:r>
              <a:rPr lang="ru-RU" sz="1600" dirty="0">
                <a:solidFill>
                  <a:srgbClr val="000000"/>
                </a:solidFill>
                <a:ea typeface="Bitstream Vera Sans"/>
                <a:cs typeface="Bitstream Vera Sans"/>
              </a:rPr>
              <a:t>выпущено около </a:t>
            </a:r>
            <a:r>
              <a:rPr lang="ru-RU" sz="1600" dirty="0" smtClean="0">
                <a:solidFill>
                  <a:srgbClr val="FF0000"/>
                </a:solidFill>
                <a:ea typeface="Bitstream Vera Sans"/>
                <a:cs typeface="Bitstream Vera Sans"/>
              </a:rPr>
              <a:t>4 500 </a:t>
            </a:r>
            <a:r>
              <a:rPr lang="ru-RU" sz="1600" dirty="0">
                <a:solidFill>
                  <a:srgbClr val="FF0000"/>
                </a:solidFill>
                <a:ea typeface="Bitstream Vera Sans"/>
                <a:cs typeface="Bitstream Vera Sans"/>
              </a:rPr>
              <a:t>экземпляров </a:t>
            </a:r>
            <a:r>
              <a:rPr lang="ru-RU" sz="1600" dirty="0">
                <a:solidFill>
                  <a:srgbClr val="000000"/>
                </a:solidFill>
                <a:ea typeface="Bitstream Vera Sans"/>
                <a:cs typeface="Bitstream Vera Sans"/>
              </a:rPr>
              <a:t>печатной продукции</a:t>
            </a:r>
          </a:p>
          <a:p>
            <a:pPr marL="342900" indent="-341313" algn="just">
              <a:spcBef>
                <a:spcPts val="600"/>
              </a:spcBef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b="1" dirty="0">
              <a:solidFill>
                <a:srgbClr val="000000"/>
              </a:solidFill>
              <a:ea typeface="Bitstream Vera Sans"/>
              <a:cs typeface="Bitstream Vera San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84784"/>
          <a:ext cx="740571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3"/>
                <a:gridCol w="1714512"/>
                <a:gridCol w="18335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Тип издания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Кол-во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Кол-во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печ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. л.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Монографии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173,4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Учебные пособия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4,88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Методические рекомендации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62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217,43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Курсы лекций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20,00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Материалы конференций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182,17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учебных и научных изданий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98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ea typeface="Bitstream Vera Sans"/>
                          <a:cs typeface="Bitstream Vera Sans"/>
                        </a:rPr>
                        <a:t>597,88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1"/>
          <p:cNvSpPr txBox="1">
            <a:spLocks/>
          </p:cNvSpPr>
          <p:nvPr/>
        </p:nvSpPr>
        <p:spPr bwMode="gray">
          <a:xfrm>
            <a:off x="500063" y="2143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Перспективные направления работ на 2014 г.</a:t>
            </a:r>
            <a:endParaRPr lang="ru-RU" sz="2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47664" y="26773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827584" y="1196752"/>
            <a:ext cx="792088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</a:rPr>
              <a:t>Развитие Интегрированной Автоматизированной Информационной Системы вуза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347864" y="1916832"/>
            <a:ext cx="792088" cy="7200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292080" y="1916832"/>
            <a:ext cx="792088" cy="7200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smtClean="0"/>
              <a:t>НАПРАВЛЕНИЯ  РАБОТ ПО ИНФОРМАТИЗАЦИИ  ИНСТИТУТА НА 2013 г.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95400"/>
            <a:ext cx="8786874" cy="4953000"/>
          </a:xfrm>
        </p:spPr>
        <p:txBody>
          <a:bodyPr/>
          <a:lstStyle/>
          <a:p>
            <a:pPr algn="just">
              <a:buAutoNum type="arabicPeriod"/>
            </a:pPr>
            <a:r>
              <a:rPr lang="ru-RU" sz="1600" dirty="0" smtClean="0"/>
              <a:t>Автоматизация и информатизация административно-управленческой, планово-финансовой (в т.ч. </a:t>
            </a:r>
            <a:r>
              <a:rPr lang="en-US" sz="1600" dirty="0" smtClean="0"/>
              <a:t> </a:t>
            </a:r>
            <a:r>
              <a:rPr lang="ru-RU" sz="1600" dirty="0" smtClean="0"/>
              <a:t>бухгалтерской),  кадровой, хозяйственной, учебно-образовательной, научно-исследовательской деятельностей.</a:t>
            </a:r>
          </a:p>
          <a:p>
            <a:pPr algn="just"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2. Автоматизация и информатизация библиотечной деятельности.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3. Издательская деятельность.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4. Поддержание и развитие корпоративной компьютерной сети института и сервисов на ее основе.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5. Обеспечение контролируемого </a:t>
            </a:r>
            <a:r>
              <a:rPr lang="ru-RU" sz="1600" dirty="0" err="1" smtClean="0"/>
              <a:t>выскопроизводительного</a:t>
            </a:r>
            <a:r>
              <a:rPr lang="ru-RU" sz="1600" dirty="0" smtClean="0"/>
              <a:t> выхода в Интернет.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6. Поддержание и развитие информационного портала института.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7. Автоматизация и информатизация деятельности по управлению качеством образовательных услуг.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8. Технологическая поддержка процессов централизованного тестирования. Обеспечено проведение </a:t>
            </a:r>
            <a:r>
              <a:rPr lang="ru-RU" sz="1600" dirty="0" err="1" smtClean="0"/>
              <a:t>On-line</a:t>
            </a:r>
            <a:r>
              <a:rPr lang="ru-RU" sz="1600" dirty="0" smtClean="0"/>
              <a:t> тестирования по программе ФЭПО.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9.  Сервисное обслуживание средств вычислительной техники.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ru-RU" sz="1600" dirty="0" smtClean="0"/>
              <a:t>10. Поддержка процессов мониторинга ВУЗа и </a:t>
            </a:r>
            <a:r>
              <a:rPr lang="ru-RU" sz="1600" dirty="0" err="1" smtClean="0"/>
              <a:t>статочетности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2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142844" y="2071677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142844" y="2526025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31827" y="2928934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46687" y="3505774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 algn="just"/>
            <a:endParaRPr lang="ru-R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37163" y="3922079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42844" y="4317311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121187" y="4918181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187289" y="5551141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176272" y="5979424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174434" y="6473351"/>
            <a:ext cx="8858312" cy="45719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490763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357188" y="1508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Инфокоммуникационная</a:t>
            </a: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среда БТИ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644899"/>
            <a:ext cx="2295128" cy="85610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ЛВС корпуса Б</a:t>
            </a:r>
            <a:endParaRPr lang="ru-RU" sz="1600" b="1" dirty="0"/>
          </a:p>
          <a:p>
            <a:pPr algn="ctr">
              <a:defRPr/>
            </a:pPr>
            <a:r>
              <a:rPr lang="ru-RU" sz="1600" b="1" dirty="0" err="1"/>
              <a:t>Инфотелекомму-никационный</a:t>
            </a:r>
            <a:r>
              <a:rPr lang="ru-RU" sz="1600" b="1" dirty="0"/>
              <a:t> узел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3933056"/>
            <a:ext cx="1888181" cy="64008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ЛВС корпуса </a:t>
            </a:r>
            <a:r>
              <a:rPr lang="ru-RU" sz="1600" b="1" dirty="0"/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85938" y="1785938"/>
            <a:ext cx="3578150" cy="357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СЕТЬ </a:t>
            </a:r>
            <a:r>
              <a:rPr lang="ru-RU" b="1" dirty="0" err="1"/>
              <a:t>АлтГТУ</a:t>
            </a:r>
            <a:endParaRPr lang="ru-RU" b="1" dirty="0"/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3707904" y="1268760"/>
            <a:ext cx="216024" cy="501079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0" name="TextBox 12"/>
          <p:cNvSpPr txBox="1">
            <a:spLocks noChangeArrowheads="1"/>
          </p:cNvSpPr>
          <p:nvPr/>
        </p:nvSpPr>
        <p:spPr bwMode="auto">
          <a:xfrm>
            <a:off x="4067944" y="1340768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Интернет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7086" y="3212976"/>
            <a:ext cx="1512168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ЛВС корпуса </a:t>
            </a:r>
            <a:r>
              <a:rPr lang="ru-RU" sz="1600" b="1" dirty="0"/>
              <a:t>ПОЛИЭКС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7086" y="2564904"/>
            <a:ext cx="1475656" cy="5680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ЛВС </a:t>
            </a:r>
          </a:p>
          <a:p>
            <a:pPr algn="ctr">
              <a:defRPr/>
            </a:pPr>
            <a:r>
              <a:rPr lang="ru-RU" sz="1600" b="1" dirty="0" smtClean="0"/>
              <a:t>корпуса </a:t>
            </a:r>
            <a:r>
              <a:rPr lang="ru-RU" sz="1600" b="1" dirty="0"/>
              <a:t>1Б</a:t>
            </a:r>
            <a:r>
              <a:rPr lang="en-US" sz="1600" b="1" dirty="0"/>
              <a:t>/1</a:t>
            </a:r>
            <a:endParaRPr lang="ru-RU" sz="1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4005064"/>
            <a:ext cx="1765852" cy="6416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ЛВС корпуса Общежития</a:t>
            </a:r>
            <a:endParaRPr lang="ru-RU" b="1" dirty="0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2262610" y="4290244"/>
            <a:ext cx="509190" cy="218876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>
            <a:off x="3707904" y="2204864"/>
            <a:ext cx="216024" cy="432048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0"/>
          <p:cNvGrpSpPr/>
          <p:nvPr/>
        </p:nvGrpSpPr>
        <p:grpSpPr>
          <a:xfrm>
            <a:off x="5713854" y="2348880"/>
            <a:ext cx="2098506" cy="1234410"/>
            <a:chOff x="5796136" y="4858886"/>
            <a:chExt cx="2098506" cy="1234410"/>
          </a:xfrm>
        </p:grpSpPr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5796136" y="4869160"/>
              <a:ext cx="1872208" cy="1224136"/>
            </a:xfrm>
            <a:prstGeom prst="round2Diag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39"/>
            <p:cNvGrpSpPr/>
            <p:nvPr/>
          </p:nvGrpSpPr>
          <p:grpSpPr>
            <a:xfrm>
              <a:off x="5940152" y="4858886"/>
              <a:ext cx="1954490" cy="1162402"/>
              <a:chOff x="5940152" y="4858886"/>
              <a:chExt cx="1954490" cy="1162402"/>
            </a:xfrm>
          </p:grpSpPr>
          <p:sp>
            <p:nvSpPr>
              <p:cNvPr id="33" name="Прямоугольник с двумя скругленными противолежащими углами 32"/>
              <p:cNvSpPr/>
              <p:nvPr/>
            </p:nvSpPr>
            <p:spPr>
              <a:xfrm>
                <a:off x="5940152" y="5661248"/>
                <a:ext cx="1512168" cy="360040"/>
              </a:xfrm>
              <a:prstGeom prst="round2Diag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IP-</a:t>
                </a:r>
                <a:r>
                  <a:rPr lang="ru-RU" sz="1400" b="1" dirty="0" smtClean="0"/>
                  <a:t>телефония</a:t>
                </a:r>
                <a:endParaRPr lang="ru-RU" sz="1400" b="1" dirty="0"/>
              </a:p>
            </p:txBody>
          </p:sp>
          <p:sp>
            <p:nvSpPr>
              <p:cNvPr id="34" name="Прямоугольник с двумя скругленными противолежащими углами 33"/>
              <p:cNvSpPr/>
              <p:nvPr/>
            </p:nvSpPr>
            <p:spPr>
              <a:xfrm>
                <a:off x="5940152" y="5157192"/>
                <a:ext cx="1512168" cy="360040"/>
              </a:xfrm>
              <a:prstGeom prst="round2Diag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/>
                  <a:t>Точки </a:t>
                </a:r>
                <a:r>
                  <a:rPr lang="en-US" sz="1400" b="1" dirty="0" smtClean="0"/>
                  <a:t>Wi-Fi</a:t>
                </a:r>
                <a:endParaRPr lang="ru-RU" sz="1400" b="1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950426" y="4858886"/>
                <a:ext cx="1944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/>
                  <a:t>Сервисы ЛВС</a:t>
                </a:r>
                <a:endParaRPr lang="ru-RU" sz="1400" b="1" dirty="0"/>
              </a:p>
            </p:txBody>
          </p:sp>
        </p:grpSp>
      </p:grpSp>
      <p:sp>
        <p:nvSpPr>
          <p:cNvPr id="43" name="Стрелка вниз 42"/>
          <p:cNvSpPr/>
          <p:nvPr/>
        </p:nvSpPr>
        <p:spPr>
          <a:xfrm>
            <a:off x="6495938" y="3624476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>
            <a:off x="4942314" y="2986678"/>
            <a:ext cx="720080" cy="288032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войная стрелка вверх/вниз 51"/>
          <p:cNvSpPr/>
          <p:nvPr/>
        </p:nvSpPr>
        <p:spPr>
          <a:xfrm>
            <a:off x="3563888" y="3501008"/>
            <a:ext cx="226478" cy="607156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войная стрелка вверх/вниз 57"/>
          <p:cNvSpPr/>
          <p:nvPr/>
        </p:nvSpPr>
        <p:spPr>
          <a:xfrm rot="18395383">
            <a:off x="2460372" y="2801504"/>
            <a:ext cx="232467" cy="1633787"/>
          </a:xfrm>
          <a:prstGeom prst="upDownArrow">
            <a:avLst>
              <a:gd name="adj1" fmla="val 50000"/>
              <a:gd name="adj2" fmla="val 5713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Двойная стрелка вверх/вниз 58"/>
          <p:cNvSpPr/>
          <p:nvPr/>
        </p:nvSpPr>
        <p:spPr>
          <a:xfrm rot="18395383">
            <a:off x="2309879" y="3283317"/>
            <a:ext cx="224310" cy="1242712"/>
          </a:xfrm>
          <a:prstGeom prst="upDownArrow">
            <a:avLst>
              <a:gd name="adj1" fmla="val 50000"/>
              <a:gd name="adj2" fmla="val 5713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Двойная стрелка влево/вправо 59"/>
          <p:cNvSpPr/>
          <p:nvPr/>
        </p:nvSpPr>
        <p:spPr>
          <a:xfrm>
            <a:off x="4932040" y="2708920"/>
            <a:ext cx="720080" cy="218876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Двойная стрелка вверх/вниз 60"/>
          <p:cNvSpPr/>
          <p:nvPr/>
        </p:nvSpPr>
        <p:spPr>
          <a:xfrm rot="18395383">
            <a:off x="5209952" y="3258935"/>
            <a:ext cx="215538" cy="1185220"/>
          </a:xfrm>
          <a:prstGeom prst="upDownArrow">
            <a:avLst>
              <a:gd name="adj1" fmla="val 50000"/>
              <a:gd name="adj2" fmla="val 5713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" name="Группа 65"/>
          <p:cNvGrpSpPr/>
          <p:nvPr/>
        </p:nvGrpSpPr>
        <p:grpSpPr>
          <a:xfrm>
            <a:off x="4211960" y="4632498"/>
            <a:ext cx="4752528" cy="1820838"/>
            <a:chOff x="4067944" y="4632498"/>
            <a:chExt cx="4752528" cy="1820838"/>
          </a:xfrm>
        </p:grpSpPr>
        <p:sp>
          <p:nvSpPr>
            <p:cNvPr id="45" name="Прямоугольник с двумя скругленными противолежащими углами 44"/>
            <p:cNvSpPr/>
            <p:nvPr/>
          </p:nvSpPr>
          <p:spPr>
            <a:xfrm>
              <a:off x="4067944" y="4653136"/>
              <a:ext cx="4752528" cy="1800200"/>
            </a:xfrm>
            <a:prstGeom prst="round2Diag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с двумя скругленными противолежащими углами 45"/>
            <p:cNvSpPr/>
            <p:nvPr/>
          </p:nvSpPr>
          <p:spPr>
            <a:xfrm>
              <a:off x="4211960" y="4941168"/>
              <a:ext cx="2376264" cy="360040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Эл. почта (</a:t>
              </a:r>
              <a:r>
                <a:rPr lang="en-US" sz="1200" b="1" dirty="0" smtClean="0"/>
                <a:t>web-</a:t>
              </a:r>
              <a:r>
                <a:rPr lang="ru-RU" sz="1200" b="1" dirty="0" smtClean="0"/>
                <a:t>приложение)</a:t>
              </a:r>
              <a:endParaRPr lang="ru-RU" sz="1200" b="1" dirty="0"/>
            </a:p>
          </p:txBody>
        </p:sp>
        <p:sp>
          <p:nvSpPr>
            <p:cNvPr id="47" name="Прямоугольник с двумя скругленными противолежащими углами 46"/>
            <p:cNvSpPr/>
            <p:nvPr/>
          </p:nvSpPr>
          <p:spPr>
            <a:xfrm>
              <a:off x="4211960" y="5362942"/>
              <a:ext cx="2448272" cy="288032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Север обновлений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Microsoft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Прямоугольник с двумя скругленными противолежащими углами 47"/>
            <p:cNvSpPr/>
            <p:nvPr/>
          </p:nvSpPr>
          <p:spPr>
            <a:xfrm>
              <a:off x="6763152" y="4982354"/>
              <a:ext cx="1944216" cy="288032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Порталы, приложения</a:t>
              </a:r>
              <a:endParaRPr lang="ru-RU" sz="1200" b="1" dirty="0"/>
            </a:p>
          </p:txBody>
        </p:sp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4211960" y="5712708"/>
              <a:ext cx="2448272" cy="288032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Обмен сообщениями</a:t>
              </a:r>
              <a:r>
                <a:rPr lang="en-US" sz="1200" b="1" dirty="0" smtClean="0"/>
                <a:t> -</a:t>
              </a:r>
              <a:r>
                <a:rPr lang="ru-RU" sz="1200" b="1" dirty="0" smtClean="0"/>
                <a:t> </a:t>
              </a:r>
              <a:r>
                <a:rPr lang="en-US" sz="1200" b="1" dirty="0" smtClean="0"/>
                <a:t>Jabber</a:t>
              </a:r>
              <a:endParaRPr lang="ru-RU" sz="1200" b="1" dirty="0"/>
            </a:p>
          </p:txBody>
        </p:sp>
        <p:sp>
          <p:nvSpPr>
            <p:cNvPr id="50" name="Прямоугольник с двумя скругленными противолежащими углами 49"/>
            <p:cNvSpPr/>
            <p:nvPr/>
          </p:nvSpPr>
          <p:spPr>
            <a:xfrm>
              <a:off x="6804337" y="5702434"/>
              <a:ext cx="1888399" cy="308126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Сервис </a:t>
              </a:r>
              <a:r>
                <a:rPr lang="en-US" sz="1200" b="1" dirty="0" err="1" smtClean="0"/>
                <a:t>Wi-Ki</a:t>
              </a:r>
              <a:endParaRPr lang="ru-RU" sz="1200" b="1" dirty="0"/>
            </a:p>
          </p:txBody>
        </p:sp>
        <p:sp>
          <p:nvSpPr>
            <p:cNvPr id="51" name="Прямоугольник с двумя скругленными противолежащими углами 50"/>
            <p:cNvSpPr/>
            <p:nvPr/>
          </p:nvSpPr>
          <p:spPr>
            <a:xfrm>
              <a:off x="6773335" y="5342394"/>
              <a:ext cx="1939949" cy="288032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Файловое хранилище</a:t>
              </a:r>
              <a:endParaRPr lang="ru-RU" sz="1200" b="1" dirty="0"/>
            </a:p>
          </p:txBody>
        </p:sp>
        <p:sp>
          <p:nvSpPr>
            <p:cNvPr id="62" name="Прямоугольник с двумя скругленными противолежащими углами 61"/>
            <p:cNvSpPr/>
            <p:nvPr/>
          </p:nvSpPr>
          <p:spPr>
            <a:xfrm>
              <a:off x="5168072" y="6103480"/>
              <a:ext cx="2448272" cy="288032"/>
            </a:xfrm>
            <a:prstGeom prst="round2Diag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Электронная рассылка</a:t>
              </a:r>
              <a:endParaRPr lang="ru-RU" sz="1200" b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23678" y="4632498"/>
              <a:ext cx="18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Сервисы ЛВС</a:t>
              </a:r>
              <a:endParaRPr lang="ru-RU" sz="1600" b="1" dirty="0"/>
            </a:p>
          </p:txBody>
        </p:sp>
      </p:grpSp>
      <p:sp>
        <p:nvSpPr>
          <p:cNvPr id="29" name="Облако 28"/>
          <p:cNvSpPr/>
          <p:nvPr/>
        </p:nvSpPr>
        <p:spPr>
          <a:xfrm>
            <a:off x="2627784" y="4138806"/>
            <a:ext cx="1800200" cy="108012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ru-RU" sz="1100" b="1" dirty="0" smtClean="0"/>
          </a:p>
          <a:p>
            <a:pPr algn="ctr"/>
            <a:endParaRPr lang="ru-RU" sz="1100" b="1" dirty="0" smtClean="0"/>
          </a:p>
          <a:p>
            <a:pPr algn="ctr"/>
            <a:r>
              <a:rPr lang="ru-RU" sz="1200" b="1" dirty="0" err="1" smtClean="0"/>
              <a:t>Телекомму-никационный</a:t>
            </a:r>
            <a:r>
              <a:rPr lang="ru-RU" sz="1200" b="1" dirty="0" smtClean="0"/>
              <a:t> узел провайдера</a:t>
            </a:r>
          </a:p>
          <a:p>
            <a:pPr algn="ctr"/>
            <a:endParaRPr lang="ru-RU" sz="1200" dirty="0"/>
          </a:p>
        </p:txBody>
      </p:sp>
      <p:sp>
        <p:nvSpPr>
          <p:cNvPr id="68" name="Двойная стрелка вверх/вниз 67"/>
          <p:cNvSpPr/>
          <p:nvPr/>
        </p:nvSpPr>
        <p:spPr>
          <a:xfrm>
            <a:off x="4602732" y="3480460"/>
            <a:ext cx="205574" cy="110181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Двойная стрелка вверх/вниз 68"/>
          <p:cNvSpPr/>
          <p:nvPr/>
        </p:nvSpPr>
        <p:spPr>
          <a:xfrm>
            <a:off x="2915816" y="5229200"/>
            <a:ext cx="226478" cy="607156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940152" y="764704"/>
            <a:ext cx="3203848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Общее кол-во  ПК          – 632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Кол-во ПК в ЛВС            – 583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Кол-во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почтов.ящик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  – 315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Кол-во </a:t>
            </a:r>
            <a:r>
              <a:rPr lang="ru-RU" sz="1600" b="1" dirty="0" err="1" smtClean="0">
                <a:solidFill>
                  <a:schemeClr val="tx1"/>
                </a:solidFill>
              </a:rPr>
              <a:t>пользоват</a:t>
            </a:r>
            <a:r>
              <a:rPr lang="ru-RU" sz="1600" b="1" dirty="0" smtClean="0">
                <a:solidFill>
                  <a:schemeClr val="tx1"/>
                </a:solidFill>
              </a:rPr>
              <a:t>. ЛВС – 2586</a:t>
            </a:r>
            <a:r>
              <a:rPr lang="ru-RU" sz="1600" b="1" dirty="0" smtClean="0">
                <a:solidFill>
                  <a:srgbClr val="FF0000"/>
                </a:solidFill>
              </a:rPr>
              <a:t>   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TextBox 12"/>
          <p:cNvSpPr txBox="1">
            <a:spLocks noChangeArrowheads="1"/>
          </p:cNvSpPr>
          <p:nvPr/>
        </p:nvSpPr>
        <p:spPr bwMode="auto">
          <a:xfrm>
            <a:off x="2339752" y="5877272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Интернет</a:t>
            </a:r>
          </a:p>
        </p:txBody>
      </p:sp>
      <p:sp>
        <p:nvSpPr>
          <p:cNvPr id="42" name="Облако 41"/>
          <p:cNvSpPr/>
          <p:nvPr/>
        </p:nvSpPr>
        <p:spPr>
          <a:xfrm>
            <a:off x="7236296" y="2132856"/>
            <a:ext cx="1152128" cy="57606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8 </a:t>
            </a:r>
            <a:r>
              <a:rPr lang="ru-RU" sz="1400" b="1" dirty="0" smtClean="0"/>
              <a:t>точек</a:t>
            </a:r>
            <a:endParaRPr lang="ru-RU" sz="1400" b="1" dirty="0"/>
          </a:p>
        </p:txBody>
      </p:sp>
      <p:sp>
        <p:nvSpPr>
          <p:cNvPr id="53" name="Облако 52"/>
          <p:cNvSpPr/>
          <p:nvPr/>
        </p:nvSpPr>
        <p:spPr>
          <a:xfrm>
            <a:off x="7380312" y="2924944"/>
            <a:ext cx="1368152" cy="64807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21 </a:t>
            </a:r>
            <a:r>
              <a:rPr lang="ru-RU" sz="1200" b="1" dirty="0" smtClean="0"/>
              <a:t>телефон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1"/>
          <p:cNvSpPr txBox="1">
            <a:spLocks/>
          </p:cNvSpPr>
          <p:nvPr/>
        </p:nvSpPr>
        <p:spPr bwMode="gray">
          <a:xfrm>
            <a:off x="500063" y="2143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Обеспечение контролируемого высокопроизводительного выхода в Интернет </a:t>
            </a:r>
            <a:endParaRPr lang="ru-RU" sz="2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42875" y="1463674"/>
            <a:ext cx="8905875" cy="4122752"/>
            <a:chOff x="142875" y="1463674"/>
            <a:chExt cx="8905875" cy="4122752"/>
          </a:xfrm>
        </p:grpSpPr>
        <p:sp>
          <p:nvSpPr>
            <p:cNvPr id="6147" name="Rectangle 1"/>
            <p:cNvSpPr>
              <a:spLocks noChangeArrowheads="1"/>
            </p:cNvSpPr>
            <p:nvPr/>
          </p:nvSpPr>
          <p:spPr bwMode="auto">
            <a:xfrm>
              <a:off x="142875" y="1463674"/>
              <a:ext cx="8905875" cy="23258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buFont typeface="Times New Roman" pitchFamily="18" charset="0"/>
                <a:buAutoNum type="arabicPeriod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buFont typeface="Times New Roman" pitchFamily="18" charset="0"/>
                <a:buAutoNum type="arabicPeriod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4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6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6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13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500" dirty="0">
                <a:ea typeface="Bitstream Vera Sans"/>
                <a:cs typeface="Bitstream Vera Sans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ru-RU" sz="1500" dirty="0">
                <a:ea typeface="Bitstream Vera Sans"/>
                <a:cs typeface="Bitstream Vera Sans"/>
              </a:endParaRPr>
            </a:p>
          </p:txBody>
        </p:sp>
        <p:sp>
          <p:nvSpPr>
            <p:cNvPr id="9" name="Прямоугольник с двумя скругленными противолежащими углами 8"/>
            <p:cNvSpPr/>
            <p:nvPr/>
          </p:nvSpPr>
          <p:spPr>
            <a:xfrm>
              <a:off x="1643042" y="1643050"/>
              <a:ext cx="6072230" cy="714380"/>
            </a:xfrm>
            <a:prstGeom prst="round2Diag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ВНЕШНИЕ КАНАЛЫ СВЯЗИ</a:t>
              </a:r>
              <a:endParaRPr lang="ru-RU" sz="2000" b="1" dirty="0"/>
            </a:p>
          </p:txBody>
        </p:sp>
        <p:sp>
          <p:nvSpPr>
            <p:cNvPr id="10" name="Облако 9"/>
            <p:cNvSpPr/>
            <p:nvPr/>
          </p:nvSpPr>
          <p:spPr>
            <a:xfrm>
              <a:off x="7075690" y="1571612"/>
              <a:ext cx="1643074" cy="714380"/>
            </a:xfrm>
            <a:prstGeom prst="cloud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37 </a:t>
              </a:r>
              <a:r>
                <a:rPr lang="ru-RU" sz="1600" b="1" dirty="0" smtClean="0"/>
                <a:t>Мбит/с</a:t>
              </a:r>
              <a:endParaRPr lang="ru-RU" sz="1600" b="1" dirty="0"/>
            </a:p>
          </p:txBody>
        </p:sp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5928362" y="3071810"/>
              <a:ext cx="1932333" cy="1014418"/>
            </a:xfrm>
            <a:prstGeom prst="round2Diag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 smtClean="0"/>
                <a:t>ПРОВАЙДЕР «</a:t>
              </a:r>
              <a:r>
                <a:rPr lang="ru-RU" b="1" dirty="0" err="1" smtClean="0"/>
                <a:t>Сотрудник+</a:t>
              </a:r>
              <a:r>
                <a:rPr lang="ru-RU" b="1" dirty="0" smtClean="0"/>
                <a:t>»</a:t>
              </a:r>
              <a:endParaRPr lang="ru-RU" b="1" dirty="0"/>
            </a:p>
          </p:txBody>
        </p:sp>
        <p:sp>
          <p:nvSpPr>
            <p:cNvPr id="12" name="Облако 11"/>
            <p:cNvSpPr/>
            <p:nvPr/>
          </p:nvSpPr>
          <p:spPr>
            <a:xfrm>
              <a:off x="7357090" y="2714620"/>
              <a:ext cx="1643074" cy="714380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15 </a:t>
              </a:r>
              <a:r>
                <a:rPr lang="ru-RU" sz="1600" b="1" dirty="0" smtClean="0"/>
                <a:t>Мбит/с</a:t>
              </a:r>
              <a:endParaRPr lang="ru-RU" sz="1600" b="1" dirty="0"/>
            </a:p>
          </p:txBody>
        </p:sp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3071802" y="4572008"/>
              <a:ext cx="2456145" cy="1014418"/>
            </a:xfrm>
            <a:prstGeom prst="round2Diag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ПРОВАЙДЕР</a:t>
              </a:r>
            </a:p>
            <a:p>
              <a:pPr algn="ctr"/>
              <a:r>
                <a:rPr lang="ru-RU" b="1" dirty="0" err="1" smtClean="0"/>
                <a:t>СибТранстелеком</a:t>
              </a:r>
              <a:endParaRPr lang="ru-RU" b="1" dirty="0"/>
            </a:p>
          </p:txBody>
        </p:sp>
        <p:sp>
          <p:nvSpPr>
            <p:cNvPr id="14" name="Облако 13"/>
            <p:cNvSpPr/>
            <p:nvPr/>
          </p:nvSpPr>
          <p:spPr>
            <a:xfrm>
              <a:off x="5024342" y="4214818"/>
              <a:ext cx="1643074" cy="714380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20 </a:t>
              </a:r>
              <a:r>
                <a:rPr lang="ru-RU" sz="1600" b="1" dirty="0" smtClean="0"/>
                <a:t>Мбит/с</a:t>
              </a:r>
              <a:endParaRPr lang="ru-RU" sz="1600" b="1" dirty="0"/>
            </a:p>
          </p:txBody>
        </p:sp>
        <p:sp>
          <p:nvSpPr>
            <p:cNvPr id="15" name="Прямоугольник с двумя скругленными противолежащими углами 14"/>
            <p:cNvSpPr/>
            <p:nvPr/>
          </p:nvSpPr>
          <p:spPr>
            <a:xfrm>
              <a:off x="785786" y="3057524"/>
              <a:ext cx="1932333" cy="1014418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 smtClean="0"/>
                <a:t>ПРОВАЙДЕР </a:t>
              </a:r>
              <a:r>
                <a:rPr lang="ru-RU" b="1" dirty="0" err="1" smtClean="0"/>
                <a:t>АлтГТУ</a:t>
              </a:r>
              <a:endParaRPr lang="ru-RU" b="1" dirty="0"/>
            </a:p>
          </p:txBody>
        </p:sp>
        <p:sp>
          <p:nvSpPr>
            <p:cNvPr id="16" name="Облако 15"/>
            <p:cNvSpPr/>
            <p:nvPr/>
          </p:nvSpPr>
          <p:spPr>
            <a:xfrm>
              <a:off x="2214514" y="2700334"/>
              <a:ext cx="1643074" cy="714380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10 </a:t>
              </a:r>
              <a:r>
                <a:rPr lang="ru-RU" sz="1600" b="1" dirty="0" smtClean="0"/>
                <a:t>Мбит/с</a:t>
              </a:r>
              <a:endParaRPr lang="ru-RU" sz="1600" b="1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1785918" y="2357430"/>
              <a:ext cx="357190" cy="71438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4286248" y="2357430"/>
              <a:ext cx="357190" cy="221457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6643702" y="2357430"/>
              <a:ext cx="357190" cy="71438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442913"/>
            <a:ext cx="8229600" cy="5635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85725" y="1509713"/>
            <a:ext cx="8915400" cy="495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5786438" y="3286125"/>
            <a:ext cx="214312" cy="3214688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076056" y="4293096"/>
            <a:ext cx="214313" cy="2214563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143001" y="4293096"/>
            <a:ext cx="188640" cy="2207717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00063" y="2564904"/>
            <a:ext cx="183505" cy="3864471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43900" y="428627"/>
            <a:ext cx="714380" cy="57864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Информационная поддержка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75" y="4500563"/>
            <a:ext cx="3000375" cy="1357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Электронное обучение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88" y="357188"/>
            <a:ext cx="4643437" cy="22145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Управление финансами и материально-техническим обеспечением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57438" y="2928938"/>
            <a:ext cx="2928937" cy="1357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Управление кадрами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0688" y="285750"/>
            <a:ext cx="2071687" cy="3000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b="1" dirty="0">
                <a:solidFill>
                  <a:schemeClr val="accent1">
                    <a:lumMod val="50000"/>
                  </a:schemeClr>
                </a:solidFill>
              </a:rPr>
              <a:t>Управление учебно-организационной </a:t>
            </a:r>
            <a:r>
              <a:rPr lang="en-US" sz="105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050" b="1" dirty="0">
                <a:solidFill>
                  <a:schemeClr val="accent1">
                    <a:lumMod val="50000"/>
                  </a:schemeClr>
                </a:solidFill>
              </a:rPr>
              <a:t>и учебной деятельностью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4581128"/>
            <a:ext cx="1714500" cy="1368152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Управление НИР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63" y="3429000"/>
            <a:ext cx="2000250" cy="2714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Система информационной поддержки процессов СМК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1438" y="6500813"/>
            <a:ext cx="8715375" cy="233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ОФИЦИАЛЬНЫЙ ПОРТАЛ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тематические сайты,  новости, 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web-</a:t>
            </a: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почта, рассылка и др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сервисы ) 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75" y="2928938"/>
            <a:ext cx="1643063" cy="135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Управление процессом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</a:rPr>
              <a:t>отбора абитуриентов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85721" y="3501008"/>
            <a:ext cx="1428760" cy="319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Модуль передачи данных в ФИС ЕГЭ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428875" y="3019425"/>
            <a:ext cx="1571625" cy="428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ИС «Контингент студентов» </a:t>
            </a:r>
            <a:r>
              <a:rPr lang="en-US" sz="900" b="1" dirty="0">
                <a:cs typeface="Arial" pitchFamily="34" charset="0"/>
              </a:rPr>
              <a:t>&amp;</a:t>
            </a:r>
            <a:endParaRPr lang="ru-RU" sz="900" b="1" dirty="0">
              <a:cs typeface="Arial" pitchFamily="34" charset="0"/>
            </a:endParaRPr>
          </a:p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договорные услуги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071938" y="3071813"/>
            <a:ext cx="1071562" cy="357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ИС «Отдел</a:t>
            </a:r>
            <a:endParaRPr lang="en-US" sz="900" b="1" dirty="0">
              <a:cs typeface="Arial" pitchFamily="34" charset="0"/>
            </a:endParaRPr>
          </a:p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кадров»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571750" y="3643313"/>
            <a:ext cx="914400" cy="347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ИС «Выпускники»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714750" y="3643312"/>
            <a:ext cx="1071563" cy="3617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ИС «Контингент</a:t>
            </a:r>
          </a:p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аспирантов»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2965450" y="353536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748882" y="3536156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248944" y="3536156"/>
            <a:ext cx="215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14313" y="5143500"/>
            <a:ext cx="613271" cy="357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АБИС «ИРБИС»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619672" y="5143500"/>
            <a:ext cx="666328" cy="357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ИС </a:t>
            </a:r>
            <a:r>
              <a:rPr lang="ru-RU" sz="800" b="1" dirty="0" smtClean="0">
                <a:cs typeface="Arial" pitchFamily="34" charset="0"/>
              </a:rPr>
              <a:t>«Стандарты ФГОС»</a:t>
            </a:r>
            <a:endParaRPr lang="ru-RU" sz="800" b="1" dirty="0">
              <a:cs typeface="Arial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99593" y="5143500"/>
            <a:ext cx="648072" cy="357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ИС «Патенты»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357438" y="5143500"/>
            <a:ext cx="714375" cy="357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 smtClean="0">
                <a:cs typeface="Arial" pitchFamily="34" charset="0"/>
              </a:rPr>
              <a:t>ЭБС, СПС, справочники</a:t>
            </a:r>
            <a:endParaRPr lang="ru-RU" sz="800" b="1" dirty="0"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251520" y="4643438"/>
            <a:ext cx="2808312" cy="357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200" b="1" dirty="0" smtClean="0">
                <a:cs typeface="Arial" pitchFamily="34" charset="0"/>
              </a:rPr>
              <a:t>Виртуальная </a:t>
            </a:r>
            <a:r>
              <a:rPr lang="ru-RU" sz="1200" b="1" dirty="0">
                <a:cs typeface="Arial" pitchFamily="34" charset="0"/>
              </a:rPr>
              <a:t>обучающая </a:t>
            </a:r>
            <a:r>
              <a:rPr lang="ru-RU" sz="1200" b="1" dirty="0" smtClean="0">
                <a:cs typeface="Arial" pitchFamily="34" charset="0"/>
              </a:rPr>
              <a:t>среда        </a:t>
            </a:r>
          </a:p>
          <a:p>
            <a:pPr algn="ctr">
              <a:defRPr/>
            </a:pPr>
            <a:r>
              <a:rPr lang="ru-RU" sz="1200" b="1" dirty="0" smtClean="0">
                <a:cs typeface="Arial" pitchFamily="34" charset="0"/>
              </a:rPr>
              <a:t> </a:t>
            </a:r>
            <a:r>
              <a:rPr lang="ru-RU" sz="1200" b="1" dirty="0">
                <a:cs typeface="Arial" pitchFamily="34" charset="0"/>
              </a:rPr>
              <a:t>(</a:t>
            </a:r>
            <a:r>
              <a:rPr lang="en-US" sz="1200" b="1" dirty="0">
                <a:cs typeface="Arial" pitchFamily="34" charset="0"/>
              </a:rPr>
              <a:t>Moodle</a:t>
            </a:r>
            <a:r>
              <a:rPr lang="ru-RU" sz="1200" b="1" dirty="0">
                <a:cs typeface="Arial" pitchFamily="34" charset="0"/>
              </a:rPr>
              <a:t>, </a:t>
            </a:r>
            <a:r>
              <a:rPr lang="en-US" sz="1200" b="1" dirty="0">
                <a:cs typeface="Arial" pitchFamily="34" charset="0"/>
              </a:rPr>
              <a:t>Birtix</a:t>
            </a:r>
            <a:r>
              <a:rPr lang="ru-RU" sz="1200" b="1" dirty="0">
                <a:cs typeface="Arial" pitchFamily="34" charset="0"/>
              </a:rPr>
              <a:t>)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643731" y="5072857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285081" y="5071269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1856581" y="5072857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2499519" y="5072857"/>
            <a:ext cx="142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6"/>
          <p:cNvSpPr>
            <a:spLocks noChangeArrowheads="1"/>
          </p:cNvSpPr>
          <p:nvPr/>
        </p:nvSpPr>
        <p:spPr bwMode="blackWhite">
          <a:xfrm>
            <a:off x="3563888" y="4725144"/>
            <a:ext cx="1285875" cy="285750"/>
          </a:xfrm>
          <a:prstGeom prst="roundRect">
            <a:avLst>
              <a:gd name="adj" fmla="val 199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latin typeface="Calibri" pitchFamily="34" charset="0"/>
              </a:rPr>
              <a:t>ИС «НИР и НИРС ВУЗа»</a:t>
            </a: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3563888" y="5157192"/>
            <a:ext cx="1296144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latin typeface="Calibri" pitchFamily="34" charset="0"/>
              </a:rPr>
              <a:t>ИС «Конкурсы и гранты»</a:t>
            </a:r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5929313" y="3795713"/>
            <a:ext cx="1357312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АРМ «Аудиты»</a:t>
            </a: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5929313" y="4148138"/>
            <a:ext cx="1357312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АРМ «Планы и отчеты </a:t>
            </a:r>
            <a:r>
              <a:rPr lang="ru-RU" sz="800" b="1" dirty="0">
                <a:cs typeface="Arial" pitchFamily="34" charset="0"/>
              </a:rPr>
              <a:t>подразделений»</a:t>
            </a: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5929313" y="4500563"/>
            <a:ext cx="1357312" cy="428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АРМ «Рейтинговая система ППС и работников»</a:t>
            </a: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5929313" y="5000625"/>
            <a:ext cx="1357312" cy="357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АРМ «Рейтинговая система студентов и аспирантов»</a:t>
            </a: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5929313" y="5405438"/>
            <a:ext cx="1357312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АРМ «Анкетирование»</a:t>
            </a:r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929313" y="5715000"/>
            <a:ext cx="1357312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latin typeface="Calibri" pitchFamily="34" charset="0"/>
              </a:rPr>
              <a:t>ИСС «Документы СМК»</a:t>
            </a: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428625" y="1071563"/>
            <a:ext cx="1928813" cy="404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ИС «1С Предприятие. Бухгалтерский учет бюджетного учреждения»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857500" y="1071563"/>
            <a:ext cx="2047875" cy="385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ИС «1С Предприятие. Бюджетный учет. Зарплата»</a:t>
            </a:r>
            <a:r>
              <a:rPr lang="en-US" sz="900" b="1" dirty="0">
                <a:cs typeface="Arial" pitchFamily="34" charset="0"/>
              </a:rPr>
              <a:t> &amp;  </a:t>
            </a:r>
            <a:r>
              <a:rPr lang="ru-RU" sz="900" b="1" dirty="0">
                <a:cs typeface="Arial" pitchFamily="34" charset="0"/>
              </a:rPr>
              <a:t>Расчет стипендий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714375" y="2143125"/>
            <a:ext cx="3929063" cy="214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Электронная отчетность</a:t>
            </a:r>
            <a:r>
              <a:rPr lang="en-US" sz="1000" b="1" dirty="0">
                <a:cs typeface="Arial" pitchFamily="34" charset="0"/>
              </a:rPr>
              <a:t> </a:t>
            </a:r>
            <a:r>
              <a:rPr lang="ru-RU" sz="1000" b="1" dirty="0">
                <a:cs typeface="Arial" pitchFamily="34" charset="0"/>
              </a:rPr>
              <a:t>через контур и сайты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428596" y="1643063"/>
            <a:ext cx="4357718" cy="2857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 smtClean="0">
                <a:cs typeface="Arial" pitchFamily="34" charset="0"/>
              </a:rPr>
              <a:t>ПО, обеспечивающие связь с казначейств., налог., ПФР, Сбербанк и др. </a:t>
            </a:r>
            <a:endParaRPr lang="ru-RU" sz="900" b="1" dirty="0">
              <a:cs typeface="Arial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571500" y="500063"/>
            <a:ext cx="2571750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ИС «Планирование </a:t>
            </a:r>
            <a:r>
              <a:rPr lang="ru-RU" sz="1000" b="1" dirty="0" smtClean="0">
                <a:cs typeface="Arial" pitchFamily="34" charset="0"/>
              </a:rPr>
              <a:t>и учет  закупок»</a:t>
            </a:r>
            <a:endParaRPr lang="ru-RU" sz="1000" b="1" dirty="0">
              <a:cs typeface="Arial" pitchFamily="34" charset="0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3500438" y="500063"/>
            <a:ext cx="1357312" cy="285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ИС «Расчета </a:t>
            </a:r>
          </a:p>
          <a:p>
            <a:pPr algn="ctr">
              <a:defRPr/>
            </a:pPr>
            <a:r>
              <a:rPr lang="ru-RU" sz="1000" b="1" dirty="0">
                <a:cs typeface="Arial" pitchFamily="34" charset="0"/>
              </a:rPr>
              <a:t>себестоимости ОУ»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 rot="5400000">
            <a:off x="1035843" y="1535907"/>
            <a:ext cx="2143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678656" y="1535907"/>
            <a:ext cx="2143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3036887" y="153511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52" idx="1"/>
            <a:endCxn id="51" idx="3"/>
          </p:cNvCxnSpPr>
          <p:nvPr/>
        </p:nvCxnSpPr>
        <p:spPr>
          <a:xfrm rot="10800000">
            <a:off x="3143250" y="6429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 flipH="1" flipV="1">
            <a:off x="4285457" y="927894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2106613" y="1035050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43125" y="1000125"/>
            <a:ext cx="17859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 flipH="1" flipV="1">
            <a:off x="3822701" y="892175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utoShape 6"/>
          <p:cNvSpPr>
            <a:spLocks noChangeArrowheads="1"/>
          </p:cNvSpPr>
          <p:nvPr/>
        </p:nvSpPr>
        <p:spPr bwMode="blackWhite">
          <a:xfrm>
            <a:off x="5857875" y="428625"/>
            <a:ext cx="1285875" cy="357188"/>
          </a:xfrm>
          <a:prstGeom prst="roundRect">
            <a:avLst>
              <a:gd name="adj" fmla="val 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АРМ «УМО: </a:t>
            </a:r>
          </a:p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формирование рабочих </a:t>
            </a:r>
          </a:p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учебных планов»</a:t>
            </a:r>
          </a:p>
        </p:txBody>
      </p:sp>
      <p:sp>
        <p:nvSpPr>
          <p:cNvPr id="62" name="AutoShape 6"/>
          <p:cNvSpPr>
            <a:spLocks noChangeArrowheads="1"/>
          </p:cNvSpPr>
          <p:nvPr/>
        </p:nvSpPr>
        <p:spPr bwMode="blackWhite">
          <a:xfrm>
            <a:off x="5857875" y="928688"/>
            <a:ext cx="1285875" cy="428625"/>
          </a:xfrm>
          <a:prstGeom prst="roundRect">
            <a:avLst>
              <a:gd name="adj" fmla="val 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АРМ «Кафедра: </a:t>
            </a:r>
          </a:p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Распределение</a:t>
            </a:r>
          </a:p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учебной нагрузки»</a:t>
            </a:r>
          </a:p>
        </p:txBody>
      </p:sp>
      <p:sp>
        <p:nvSpPr>
          <p:cNvPr id="63" name="AutoShape 6"/>
          <p:cNvSpPr>
            <a:spLocks noChangeArrowheads="1"/>
          </p:cNvSpPr>
          <p:nvPr/>
        </p:nvSpPr>
        <p:spPr bwMode="blackWhite">
          <a:xfrm>
            <a:off x="5857875" y="1500188"/>
            <a:ext cx="1285875" cy="366712"/>
          </a:xfrm>
          <a:prstGeom prst="roundRect">
            <a:avLst>
              <a:gd name="adj" fmla="val 318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АРМ «УМО: </a:t>
            </a:r>
          </a:p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Электронное расписание»</a:t>
            </a:r>
          </a:p>
        </p:txBody>
      </p:sp>
      <p:sp>
        <p:nvSpPr>
          <p:cNvPr id="64" name="AutoShape 6"/>
          <p:cNvSpPr>
            <a:spLocks noChangeArrowheads="1"/>
          </p:cNvSpPr>
          <p:nvPr/>
        </p:nvSpPr>
        <p:spPr bwMode="blackWhite">
          <a:xfrm>
            <a:off x="5857875" y="2500313"/>
            <a:ext cx="1285875" cy="242887"/>
          </a:xfrm>
          <a:prstGeom prst="roundRect">
            <a:avLst>
              <a:gd name="adj" fmla="val 199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800" b="1" dirty="0">
                <a:cs typeface="Arial" pitchFamily="34" charset="0"/>
              </a:rPr>
              <a:t>ИС «МРСК»</a:t>
            </a:r>
          </a:p>
        </p:txBody>
      </p:sp>
      <p:sp>
        <p:nvSpPr>
          <p:cNvPr id="65" name="AutoShape 6"/>
          <p:cNvSpPr>
            <a:spLocks noChangeArrowheads="1"/>
          </p:cNvSpPr>
          <p:nvPr/>
        </p:nvSpPr>
        <p:spPr bwMode="blackWhite">
          <a:xfrm>
            <a:off x="5857875" y="1928813"/>
            <a:ext cx="1285875" cy="428625"/>
          </a:xfrm>
          <a:prstGeom prst="roundRect">
            <a:avLst>
              <a:gd name="adj" fmla="val 199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ИС </a:t>
            </a:r>
            <a:r>
              <a:rPr lang="en-US" sz="900" b="1" dirty="0">
                <a:cs typeface="Arial" pitchFamily="34" charset="0"/>
              </a:rPr>
              <a:t> </a:t>
            </a:r>
            <a:endParaRPr lang="ru-RU" sz="900" b="1" dirty="0">
              <a:cs typeface="Arial" pitchFamily="34" charset="0"/>
            </a:endParaRPr>
          </a:p>
          <a:p>
            <a:pPr algn="ctr">
              <a:defRPr/>
            </a:pPr>
            <a:r>
              <a:rPr lang="ru-RU" sz="900" b="1" dirty="0">
                <a:cs typeface="Arial" pitchFamily="34" charset="0"/>
              </a:rPr>
              <a:t>«Аудиторный фонд»</a:t>
            </a:r>
          </a:p>
        </p:txBody>
      </p:sp>
      <p:cxnSp>
        <p:nvCxnSpPr>
          <p:cNvPr id="66" name="Прямая со стрелкой 65"/>
          <p:cNvCxnSpPr/>
          <p:nvPr/>
        </p:nvCxnSpPr>
        <p:spPr>
          <a:xfrm rot="5400000">
            <a:off x="6787356" y="856457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5930106" y="1427957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 flipH="1" flipV="1">
            <a:off x="6787356" y="1856582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>
            <a:stCxn id="62" idx="3"/>
            <a:endCxn id="64" idx="3"/>
          </p:cNvCxnSpPr>
          <p:nvPr/>
        </p:nvCxnSpPr>
        <p:spPr>
          <a:xfrm>
            <a:off x="7143750" y="1143000"/>
            <a:ext cx="1588" cy="1477963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8" name="Rectangle 2"/>
          <p:cNvSpPr>
            <a:spLocks noChangeArrowheads="1"/>
          </p:cNvSpPr>
          <p:nvPr/>
        </p:nvSpPr>
        <p:spPr bwMode="auto">
          <a:xfrm rot="-5400000">
            <a:off x="8108156" y="1912785"/>
            <a:ext cx="107156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000" b="1" dirty="0">
                <a:latin typeface="Calibri" pitchFamily="34" charset="0"/>
              </a:rPr>
              <a:t>ИС «Приказы и распоряжения»</a:t>
            </a:r>
          </a:p>
        </p:txBody>
      </p:sp>
      <p:sp>
        <p:nvSpPr>
          <p:cNvPr id="4169" name="Rectangle 2"/>
          <p:cNvSpPr>
            <a:spLocks noChangeArrowheads="1"/>
          </p:cNvSpPr>
          <p:nvPr/>
        </p:nvSpPr>
        <p:spPr bwMode="auto">
          <a:xfrm rot="-5400000">
            <a:off x="8084343" y="4335310"/>
            <a:ext cx="107156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000" b="1" dirty="0">
                <a:latin typeface="Calibri" pitchFamily="34" charset="0"/>
              </a:rPr>
              <a:t>Консультант </a:t>
            </a:r>
            <a:r>
              <a:rPr lang="ru-RU" sz="1000" b="1" dirty="0" smtClean="0">
                <a:latin typeface="Calibri" pitchFamily="34" charset="0"/>
              </a:rPr>
              <a:t>Плюс, Гарант </a:t>
            </a:r>
            <a:endParaRPr lang="ru-RU" sz="1000" b="1" dirty="0">
              <a:latin typeface="Calibri" pitchFamily="34" charset="0"/>
            </a:endParaRPr>
          </a:p>
        </p:txBody>
      </p:sp>
      <p:sp>
        <p:nvSpPr>
          <p:cNvPr id="4170" name="Rectangle 2"/>
          <p:cNvSpPr>
            <a:spLocks noChangeArrowheads="1"/>
          </p:cNvSpPr>
          <p:nvPr/>
        </p:nvSpPr>
        <p:spPr bwMode="auto">
          <a:xfrm rot="-5400000">
            <a:off x="8084344" y="3120872"/>
            <a:ext cx="1071562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000" b="1">
                <a:latin typeface="Calibri" pitchFamily="34" charset="0"/>
              </a:rPr>
              <a:t>Эл. документы на портале БТИ</a:t>
            </a:r>
          </a:p>
        </p:txBody>
      </p:sp>
      <p:sp>
        <p:nvSpPr>
          <p:cNvPr id="74" name="Стрелка вниз 73"/>
          <p:cNvSpPr/>
          <p:nvPr/>
        </p:nvSpPr>
        <p:spPr>
          <a:xfrm>
            <a:off x="1785938" y="5857875"/>
            <a:ext cx="214312" cy="642938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3857625" y="5949281"/>
            <a:ext cx="210319" cy="551532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>
            <a:off x="6429375" y="6143625"/>
            <a:ext cx="214313" cy="357188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>
            <a:off x="8358188" y="6215063"/>
            <a:ext cx="214312" cy="428625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75" name="TextBox 93"/>
          <p:cNvSpPr txBox="1">
            <a:spLocks noChangeArrowheads="1"/>
          </p:cNvSpPr>
          <p:nvPr/>
        </p:nvSpPr>
        <p:spPr bwMode="auto">
          <a:xfrm>
            <a:off x="4714875" y="21431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</a:t>
            </a:r>
            <a:endParaRPr lang="ru-RU">
              <a:latin typeface="Calibri" pitchFamily="34" charset="0"/>
            </a:endParaRPr>
          </a:p>
        </p:txBody>
      </p:sp>
      <p:sp>
        <p:nvSpPr>
          <p:cNvPr id="4176" name="TextBox 94"/>
          <p:cNvSpPr txBox="1">
            <a:spLocks noChangeArrowheads="1"/>
          </p:cNvSpPr>
          <p:nvPr/>
        </p:nvSpPr>
        <p:spPr bwMode="auto">
          <a:xfrm>
            <a:off x="1500188" y="392906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sp>
        <p:nvSpPr>
          <p:cNvPr id="4177" name="TextBox 95"/>
          <p:cNvSpPr txBox="1">
            <a:spLocks noChangeArrowheads="1"/>
          </p:cNvSpPr>
          <p:nvPr/>
        </p:nvSpPr>
        <p:spPr bwMode="auto">
          <a:xfrm>
            <a:off x="5572125" y="27146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</a:t>
            </a:r>
            <a:endParaRPr lang="ru-RU">
              <a:latin typeface="Calibri" pitchFamily="34" charset="0"/>
            </a:endParaRPr>
          </a:p>
        </p:txBody>
      </p:sp>
      <p:sp>
        <p:nvSpPr>
          <p:cNvPr id="4178" name="TextBox 96"/>
          <p:cNvSpPr txBox="1">
            <a:spLocks noChangeArrowheads="1"/>
          </p:cNvSpPr>
          <p:nvPr/>
        </p:nvSpPr>
        <p:spPr bwMode="auto">
          <a:xfrm>
            <a:off x="4929188" y="392906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</a:t>
            </a:r>
            <a:endParaRPr lang="ru-RU">
              <a:latin typeface="Calibri" pitchFamily="34" charset="0"/>
            </a:endParaRPr>
          </a:p>
        </p:txBody>
      </p:sp>
      <p:sp>
        <p:nvSpPr>
          <p:cNvPr id="4179" name="TextBox 97"/>
          <p:cNvSpPr txBox="1">
            <a:spLocks noChangeArrowheads="1"/>
          </p:cNvSpPr>
          <p:nvPr/>
        </p:nvSpPr>
        <p:spPr bwMode="auto">
          <a:xfrm>
            <a:off x="2857500" y="550068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</a:t>
            </a:r>
            <a:endParaRPr lang="ru-RU">
              <a:latin typeface="Calibri" pitchFamily="34" charset="0"/>
            </a:endParaRPr>
          </a:p>
        </p:txBody>
      </p:sp>
      <p:sp>
        <p:nvSpPr>
          <p:cNvPr id="4180" name="TextBox 98"/>
          <p:cNvSpPr txBox="1">
            <a:spLocks noChangeArrowheads="1"/>
          </p:cNvSpPr>
          <p:nvPr/>
        </p:nvSpPr>
        <p:spPr bwMode="auto">
          <a:xfrm>
            <a:off x="4788024" y="550068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6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81" name="TextBox 99"/>
          <p:cNvSpPr txBox="1">
            <a:spLocks noChangeArrowheads="1"/>
          </p:cNvSpPr>
          <p:nvPr/>
        </p:nvSpPr>
        <p:spPr bwMode="auto">
          <a:xfrm>
            <a:off x="7358063" y="571500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</a:t>
            </a:r>
            <a:endParaRPr lang="ru-RU">
              <a:latin typeface="Calibri" pitchFamily="34" charset="0"/>
            </a:endParaRPr>
          </a:p>
        </p:txBody>
      </p:sp>
      <p:sp>
        <p:nvSpPr>
          <p:cNvPr id="4182" name="TextBox 102"/>
          <p:cNvSpPr txBox="1">
            <a:spLocks noChangeArrowheads="1"/>
          </p:cNvSpPr>
          <p:nvPr/>
        </p:nvSpPr>
        <p:spPr bwMode="auto">
          <a:xfrm>
            <a:off x="8501063" y="6429375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</a:t>
            </a:r>
            <a:endParaRPr lang="ru-RU">
              <a:latin typeface="Calibri" pitchFamily="34" charset="0"/>
            </a:endParaRPr>
          </a:p>
        </p:txBody>
      </p:sp>
      <p:sp>
        <p:nvSpPr>
          <p:cNvPr id="4184" name="TextBox 108"/>
          <p:cNvSpPr txBox="1">
            <a:spLocks noChangeArrowheads="1"/>
          </p:cNvSpPr>
          <p:nvPr/>
        </p:nvSpPr>
        <p:spPr bwMode="auto">
          <a:xfrm>
            <a:off x="2428875" y="321468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1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85" name="TextBox 123"/>
          <p:cNvSpPr txBox="1">
            <a:spLocks noChangeArrowheads="1"/>
          </p:cNvSpPr>
          <p:nvPr/>
        </p:nvSpPr>
        <p:spPr bwMode="auto">
          <a:xfrm>
            <a:off x="4071938" y="3214688"/>
            <a:ext cx="2143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86" name="TextBox 124"/>
          <p:cNvSpPr txBox="1">
            <a:spLocks noChangeArrowheads="1"/>
          </p:cNvSpPr>
          <p:nvPr/>
        </p:nvSpPr>
        <p:spPr bwMode="auto">
          <a:xfrm>
            <a:off x="3286125" y="3714750"/>
            <a:ext cx="214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3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87" name="TextBox 125"/>
          <p:cNvSpPr txBox="1">
            <a:spLocks noChangeArrowheads="1"/>
          </p:cNvSpPr>
          <p:nvPr/>
        </p:nvSpPr>
        <p:spPr bwMode="auto">
          <a:xfrm>
            <a:off x="4572000" y="3714750"/>
            <a:ext cx="214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89" name="TextBox 129"/>
          <p:cNvSpPr txBox="1">
            <a:spLocks noChangeArrowheads="1"/>
          </p:cNvSpPr>
          <p:nvPr/>
        </p:nvSpPr>
        <p:spPr bwMode="auto">
          <a:xfrm>
            <a:off x="785813" y="6072188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1.1-9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0" name="TextBox 130"/>
          <p:cNvSpPr txBox="1">
            <a:spLocks noChangeArrowheads="1"/>
          </p:cNvSpPr>
          <p:nvPr/>
        </p:nvSpPr>
        <p:spPr bwMode="auto">
          <a:xfrm>
            <a:off x="2500313" y="342900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4.1-4.3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1" name="TextBox 132"/>
          <p:cNvSpPr txBox="1">
            <a:spLocks noChangeArrowheads="1"/>
          </p:cNvSpPr>
          <p:nvPr/>
        </p:nvSpPr>
        <p:spPr bwMode="auto">
          <a:xfrm>
            <a:off x="3357563" y="342900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4.1-4.4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97" name="Стрелка вниз 96"/>
          <p:cNvSpPr/>
          <p:nvPr/>
        </p:nvSpPr>
        <p:spPr>
          <a:xfrm>
            <a:off x="2857488" y="2571767"/>
            <a:ext cx="214314" cy="357190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3" name="TextBox 137"/>
          <p:cNvSpPr txBox="1">
            <a:spLocks noChangeArrowheads="1"/>
          </p:cNvSpPr>
          <p:nvPr/>
        </p:nvSpPr>
        <p:spPr bwMode="auto">
          <a:xfrm>
            <a:off x="2286000" y="2643188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4.1-2.2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4" name="TextBox 138"/>
          <p:cNvSpPr txBox="1">
            <a:spLocks noChangeArrowheads="1"/>
          </p:cNvSpPr>
          <p:nvPr/>
        </p:nvSpPr>
        <p:spPr bwMode="auto">
          <a:xfrm>
            <a:off x="428625" y="121443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1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5" name="TextBox 139"/>
          <p:cNvSpPr txBox="1">
            <a:spLocks noChangeArrowheads="1"/>
          </p:cNvSpPr>
          <p:nvPr/>
        </p:nvSpPr>
        <p:spPr bwMode="auto">
          <a:xfrm>
            <a:off x="2857500" y="121443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6" name="TextBox 141"/>
          <p:cNvSpPr txBox="1">
            <a:spLocks noChangeArrowheads="1"/>
          </p:cNvSpPr>
          <p:nvPr/>
        </p:nvSpPr>
        <p:spPr bwMode="auto">
          <a:xfrm>
            <a:off x="571500" y="571500"/>
            <a:ext cx="214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3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7" name="TextBox 142"/>
          <p:cNvSpPr txBox="1">
            <a:spLocks noChangeArrowheads="1"/>
          </p:cNvSpPr>
          <p:nvPr/>
        </p:nvSpPr>
        <p:spPr bwMode="auto">
          <a:xfrm>
            <a:off x="3500438" y="500063"/>
            <a:ext cx="2143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199" name="TextBox 144"/>
          <p:cNvSpPr txBox="1">
            <a:spLocks noChangeArrowheads="1"/>
          </p:cNvSpPr>
          <p:nvPr/>
        </p:nvSpPr>
        <p:spPr bwMode="auto">
          <a:xfrm>
            <a:off x="2071688" y="1857375"/>
            <a:ext cx="2143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6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201" name="TextBox 154"/>
          <p:cNvSpPr txBox="1">
            <a:spLocks noChangeArrowheads="1"/>
          </p:cNvSpPr>
          <p:nvPr/>
        </p:nvSpPr>
        <p:spPr bwMode="auto">
          <a:xfrm>
            <a:off x="714375" y="2143125"/>
            <a:ext cx="214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9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107" name="Стрелка вниз 106"/>
          <p:cNvSpPr/>
          <p:nvPr/>
        </p:nvSpPr>
        <p:spPr>
          <a:xfrm>
            <a:off x="4572000" y="2571767"/>
            <a:ext cx="214314" cy="357190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03" name="TextBox 163"/>
          <p:cNvSpPr txBox="1">
            <a:spLocks noChangeArrowheads="1"/>
          </p:cNvSpPr>
          <p:nvPr/>
        </p:nvSpPr>
        <p:spPr bwMode="auto">
          <a:xfrm>
            <a:off x="4071938" y="2643188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4.2-2.2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109" name="Стрелка вниз 108"/>
          <p:cNvSpPr/>
          <p:nvPr/>
        </p:nvSpPr>
        <p:spPr>
          <a:xfrm>
            <a:off x="3643306" y="2571767"/>
            <a:ext cx="214314" cy="357190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05" name="TextBox 165"/>
          <p:cNvSpPr txBox="1">
            <a:spLocks noChangeArrowheads="1"/>
          </p:cNvSpPr>
          <p:nvPr/>
        </p:nvSpPr>
        <p:spPr bwMode="auto">
          <a:xfrm>
            <a:off x="3214688" y="2643188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4.4-2.2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206" name="TextBox 167"/>
          <p:cNvSpPr txBox="1">
            <a:spLocks noChangeArrowheads="1"/>
          </p:cNvSpPr>
          <p:nvPr/>
        </p:nvSpPr>
        <p:spPr bwMode="auto">
          <a:xfrm>
            <a:off x="285750" y="142875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2.1-2.5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207" name="TextBox 170"/>
          <p:cNvSpPr txBox="1">
            <a:spLocks noChangeArrowheads="1"/>
          </p:cNvSpPr>
          <p:nvPr/>
        </p:nvSpPr>
        <p:spPr bwMode="auto">
          <a:xfrm>
            <a:off x="1214438" y="142875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2.1-2.6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209" name="TextBox 175"/>
          <p:cNvSpPr txBox="1">
            <a:spLocks noChangeArrowheads="1"/>
          </p:cNvSpPr>
          <p:nvPr/>
        </p:nvSpPr>
        <p:spPr bwMode="auto">
          <a:xfrm>
            <a:off x="2643188" y="142875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2.1-2.7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4210" name="TextBox 179"/>
          <p:cNvSpPr txBox="1">
            <a:spLocks noChangeArrowheads="1"/>
          </p:cNvSpPr>
          <p:nvPr/>
        </p:nvSpPr>
        <p:spPr bwMode="auto">
          <a:xfrm>
            <a:off x="3714750" y="142875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2.1-2.8</a:t>
            </a:r>
            <a:endParaRPr lang="ru-RU" sz="1000">
              <a:latin typeface="Calibri" pitchFamily="34" charset="0"/>
            </a:endParaRPr>
          </a:p>
        </p:txBody>
      </p:sp>
      <p:cxnSp>
        <p:nvCxnSpPr>
          <p:cNvPr id="116" name="Прямая со стрелкой 115"/>
          <p:cNvCxnSpPr/>
          <p:nvPr/>
        </p:nvCxnSpPr>
        <p:spPr>
          <a:xfrm rot="5400000">
            <a:off x="4179887" y="153511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5400000">
            <a:off x="4251326" y="2035175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rot="5400000">
            <a:off x="1322388" y="20351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4" name="TextBox 189"/>
          <p:cNvSpPr txBox="1">
            <a:spLocks noChangeArrowheads="1"/>
          </p:cNvSpPr>
          <p:nvPr/>
        </p:nvSpPr>
        <p:spPr bwMode="auto">
          <a:xfrm>
            <a:off x="857250" y="1962150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6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9</a:t>
            </a:r>
          </a:p>
        </p:txBody>
      </p:sp>
      <p:sp>
        <p:nvSpPr>
          <p:cNvPr id="4215" name="TextBox 190"/>
          <p:cNvSpPr txBox="1">
            <a:spLocks noChangeArrowheads="1"/>
          </p:cNvSpPr>
          <p:nvPr/>
        </p:nvSpPr>
        <p:spPr bwMode="auto">
          <a:xfrm>
            <a:off x="2571750" y="1928813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7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9</a:t>
            </a:r>
          </a:p>
        </p:txBody>
      </p:sp>
      <p:sp>
        <p:nvSpPr>
          <p:cNvPr id="4216" name="TextBox 191"/>
          <p:cNvSpPr txBox="1">
            <a:spLocks noChangeArrowheads="1"/>
          </p:cNvSpPr>
          <p:nvPr/>
        </p:nvSpPr>
        <p:spPr bwMode="auto">
          <a:xfrm>
            <a:off x="3857625" y="1928813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8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9</a:t>
            </a:r>
          </a:p>
        </p:txBody>
      </p:sp>
      <p:sp>
        <p:nvSpPr>
          <p:cNvPr id="4217" name="TextBox 193"/>
          <p:cNvSpPr txBox="1">
            <a:spLocks noChangeArrowheads="1"/>
          </p:cNvSpPr>
          <p:nvPr/>
        </p:nvSpPr>
        <p:spPr bwMode="auto">
          <a:xfrm>
            <a:off x="2357438" y="1000125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2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1</a:t>
            </a:r>
          </a:p>
        </p:txBody>
      </p:sp>
      <p:cxnSp>
        <p:nvCxnSpPr>
          <p:cNvPr id="123" name="Прямая со стрелкой 122"/>
          <p:cNvCxnSpPr/>
          <p:nvPr/>
        </p:nvCxnSpPr>
        <p:spPr>
          <a:xfrm rot="10800000">
            <a:off x="2357438" y="1285875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5400000" flipH="1" flipV="1">
            <a:off x="1071563" y="928688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5400000" flipH="1" flipV="1">
            <a:off x="2857500" y="928688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1" name="TextBox 200"/>
          <p:cNvSpPr txBox="1">
            <a:spLocks noChangeArrowheads="1"/>
          </p:cNvSpPr>
          <p:nvPr/>
        </p:nvSpPr>
        <p:spPr bwMode="auto">
          <a:xfrm>
            <a:off x="642938" y="785813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2.1-2.</a:t>
            </a:r>
            <a:r>
              <a:rPr lang="ru-RU" sz="1000">
                <a:latin typeface="Calibri" pitchFamily="34" charset="0"/>
              </a:rPr>
              <a:t>3</a:t>
            </a:r>
          </a:p>
        </p:txBody>
      </p:sp>
      <p:sp>
        <p:nvSpPr>
          <p:cNvPr id="4222" name="TextBox 201"/>
          <p:cNvSpPr txBox="1">
            <a:spLocks noChangeArrowheads="1"/>
          </p:cNvSpPr>
          <p:nvPr/>
        </p:nvSpPr>
        <p:spPr bwMode="auto">
          <a:xfrm>
            <a:off x="2500313" y="785813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2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3</a:t>
            </a:r>
          </a:p>
        </p:txBody>
      </p:sp>
      <p:sp>
        <p:nvSpPr>
          <p:cNvPr id="4223" name="TextBox 205"/>
          <p:cNvSpPr txBox="1">
            <a:spLocks noChangeArrowheads="1"/>
          </p:cNvSpPr>
          <p:nvPr/>
        </p:nvSpPr>
        <p:spPr bwMode="auto">
          <a:xfrm>
            <a:off x="3071813" y="357188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4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3</a:t>
            </a:r>
          </a:p>
        </p:txBody>
      </p:sp>
      <p:sp>
        <p:nvSpPr>
          <p:cNvPr id="4224" name="TextBox 206"/>
          <p:cNvSpPr txBox="1">
            <a:spLocks noChangeArrowheads="1"/>
          </p:cNvSpPr>
          <p:nvPr/>
        </p:nvSpPr>
        <p:spPr bwMode="auto">
          <a:xfrm>
            <a:off x="3429000" y="754063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1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4</a:t>
            </a:r>
          </a:p>
        </p:txBody>
      </p:sp>
      <p:sp>
        <p:nvSpPr>
          <p:cNvPr id="4225" name="TextBox 207"/>
          <p:cNvSpPr txBox="1">
            <a:spLocks noChangeArrowheads="1"/>
          </p:cNvSpPr>
          <p:nvPr/>
        </p:nvSpPr>
        <p:spPr bwMode="auto">
          <a:xfrm>
            <a:off x="4429125" y="785813"/>
            <a:ext cx="571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2.</a:t>
            </a:r>
            <a:r>
              <a:rPr lang="ru-RU" sz="1000">
                <a:latin typeface="Calibri" pitchFamily="34" charset="0"/>
              </a:rPr>
              <a:t>2</a:t>
            </a:r>
            <a:r>
              <a:rPr lang="en-US" sz="1000">
                <a:latin typeface="Calibri" pitchFamily="34" charset="0"/>
              </a:rPr>
              <a:t>-2.</a:t>
            </a:r>
            <a:r>
              <a:rPr lang="ru-RU" sz="1000">
                <a:latin typeface="Calibri" pitchFamily="34" charset="0"/>
              </a:rPr>
              <a:t>4</a:t>
            </a:r>
          </a:p>
        </p:txBody>
      </p:sp>
      <p:sp>
        <p:nvSpPr>
          <p:cNvPr id="131" name="Заголовок 1"/>
          <p:cNvSpPr txBox="1">
            <a:spLocks/>
          </p:cNvSpPr>
          <p:nvPr/>
        </p:nvSpPr>
        <p:spPr bwMode="gray">
          <a:xfrm>
            <a:off x="-214313" y="-104775"/>
            <a:ext cx="8229601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Структура ИАИС БТИ </a:t>
            </a:r>
            <a:r>
              <a:rPr lang="ru-RU" sz="28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АлтГТУ</a:t>
            </a:r>
            <a:endParaRPr lang="ru-RU" sz="28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4" name="Облако 133"/>
          <p:cNvSpPr/>
          <p:nvPr/>
        </p:nvSpPr>
        <p:spPr>
          <a:xfrm>
            <a:off x="7255818" y="5373216"/>
            <a:ext cx="1780678" cy="139337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электронного</a:t>
            </a:r>
          </a:p>
          <a:p>
            <a:pPr algn="ctr">
              <a:defRPr/>
            </a:pPr>
            <a:r>
              <a:rPr lang="ru-RU" sz="1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документо-оборота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2"/>
          <p:cNvSpPr>
            <a:spLocks noChangeArrowheads="1"/>
          </p:cNvSpPr>
          <p:nvPr/>
        </p:nvSpPr>
        <p:spPr bwMode="auto">
          <a:xfrm>
            <a:off x="357136" y="2928934"/>
            <a:ext cx="1214468" cy="319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b="1" dirty="0" smtClean="0">
                <a:cs typeface="Arial" pitchFamily="34" charset="0"/>
              </a:rPr>
              <a:t>1C</a:t>
            </a:r>
            <a:r>
              <a:rPr lang="ru-RU" sz="1000" b="1" dirty="0" smtClean="0">
                <a:cs typeface="Arial" pitchFamily="34" charset="0"/>
              </a:rPr>
              <a:t>:Университет»</a:t>
            </a:r>
            <a:endParaRPr lang="ru-RU" sz="1000" b="1" dirty="0">
              <a:cs typeface="Arial" pitchFamily="34" charset="0"/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 rot="5400000">
            <a:off x="892175" y="339248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Стрелка вниз 139"/>
          <p:cNvSpPr/>
          <p:nvPr/>
        </p:nvSpPr>
        <p:spPr>
          <a:xfrm>
            <a:off x="3851920" y="4293096"/>
            <a:ext cx="216024" cy="288032"/>
          </a:xfrm>
          <a:prstGeom prst="downArrow">
            <a:avLst/>
          </a:prstGeom>
          <a:solidFill>
            <a:schemeClr val="accent1">
              <a:alpha val="29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2" name="Стрелка вправо 141"/>
          <p:cNvSpPr/>
          <p:nvPr/>
        </p:nvSpPr>
        <p:spPr>
          <a:xfrm>
            <a:off x="1816646" y="3573016"/>
            <a:ext cx="537964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Стрелка вправо 146"/>
          <p:cNvSpPr/>
          <p:nvPr/>
        </p:nvSpPr>
        <p:spPr>
          <a:xfrm>
            <a:off x="5292080" y="3068960"/>
            <a:ext cx="216024" cy="21602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блако 147"/>
          <p:cNvSpPr/>
          <p:nvPr/>
        </p:nvSpPr>
        <p:spPr>
          <a:xfrm>
            <a:off x="7363322" y="188640"/>
            <a:ext cx="1780678" cy="93610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Внутренний портал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490763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357188" y="1508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Автоматизация библиотечной деятельности</a:t>
            </a:r>
            <a:endParaRPr lang="ru-RU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857364"/>
            <a:ext cx="2428892" cy="64008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Формирование библиотечного фонда</a:t>
            </a:r>
            <a:endParaRPr lang="ru-RU" sz="1400" b="1" dirty="0"/>
          </a:p>
        </p:txBody>
      </p:sp>
      <p:sp>
        <p:nvSpPr>
          <p:cNvPr id="44" name="Стрелка влево 43"/>
          <p:cNvSpPr/>
          <p:nvPr/>
        </p:nvSpPr>
        <p:spPr>
          <a:xfrm rot="10800000">
            <a:off x="1428728" y="4929198"/>
            <a:ext cx="1714512" cy="288032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войная стрелка влево/вправо 59"/>
          <p:cNvSpPr/>
          <p:nvPr/>
        </p:nvSpPr>
        <p:spPr>
          <a:xfrm>
            <a:off x="2857488" y="2143116"/>
            <a:ext cx="642942" cy="214314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1285884" cy="118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Прямоугольник 53"/>
          <p:cNvSpPr/>
          <p:nvPr/>
        </p:nvSpPr>
        <p:spPr>
          <a:xfrm>
            <a:off x="3571868" y="1285860"/>
            <a:ext cx="228601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АБИС «ИРБИС»</a:t>
            </a:r>
            <a:endParaRPr lang="ru-RU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593772" y="1857364"/>
            <a:ext cx="2428892" cy="64008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Формирование</a:t>
            </a:r>
          </a:p>
          <a:p>
            <a:pPr algn="ctr">
              <a:defRPr/>
            </a:pPr>
            <a:r>
              <a:rPr lang="ru-RU" sz="1400" b="1" dirty="0" err="1" smtClean="0"/>
              <a:t>Книгообеспеченности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07088" y="1857364"/>
            <a:ext cx="2428892" cy="64008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Электронная книговыдача</a:t>
            </a:r>
            <a:endParaRPr lang="ru-RU" sz="1400" b="1" dirty="0"/>
          </a:p>
        </p:txBody>
      </p:sp>
      <p:grpSp>
        <p:nvGrpSpPr>
          <p:cNvPr id="86" name="Группа 85"/>
          <p:cNvGrpSpPr/>
          <p:nvPr/>
        </p:nvGrpSpPr>
        <p:grpSpPr>
          <a:xfrm>
            <a:off x="3685842" y="2890238"/>
            <a:ext cx="2899439" cy="1077338"/>
            <a:chOff x="489280" y="2857496"/>
            <a:chExt cx="2899439" cy="1077338"/>
          </a:xfrm>
        </p:grpSpPr>
        <p:sp>
          <p:nvSpPr>
            <p:cNvPr id="67" name="Прямоугольник с двумя скругленными противолежащими углами 66"/>
            <p:cNvSpPr/>
            <p:nvPr/>
          </p:nvSpPr>
          <p:spPr>
            <a:xfrm>
              <a:off x="489280" y="3050302"/>
              <a:ext cx="1716918" cy="884532"/>
            </a:xfrm>
            <a:prstGeom prst="round2Diag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БД ИРБИС</a:t>
              </a:r>
              <a:endParaRPr lang="ru-RU" b="1" dirty="0"/>
            </a:p>
          </p:txBody>
        </p:sp>
        <p:sp>
          <p:nvSpPr>
            <p:cNvPr id="71" name="Облако 70"/>
            <p:cNvSpPr/>
            <p:nvPr/>
          </p:nvSpPr>
          <p:spPr>
            <a:xfrm>
              <a:off x="1857356" y="2857496"/>
              <a:ext cx="1531363" cy="738288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19 551 записей</a:t>
              </a:r>
              <a:endParaRPr lang="ru-RU" sz="1600" b="1" dirty="0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6308500" y="3258848"/>
            <a:ext cx="2723787" cy="1221174"/>
            <a:chOff x="3593856" y="4357694"/>
            <a:chExt cx="2723787" cy="1221174"/>
          </a:xfrm>
        </p:grpSpPr>
        <p:sp>
          <p:nvSpPr>
            <p:cNvPr id="73" name="Прямоугольник с двумя скругленными противолежащими углами 72"/>
            <p:cNvSpPr/>
            <p:nvPr/>
          </p:nvSpPr>
          <p:spPr>
            <a:xfrm>
              <a:off x="3593856" y="4694336"/>
              <a:ext cx="1716918" cy="884532"/>
            </a:xfrm>
            <a:prstGeom prst="round2Diag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Полно-</a:t>
              </a:r>
            </a:p>
            <a:p>
              <a:pPr algn="ctr"/>
              <a:r>
                <a:rPr lang="ru-RU" sz="1600" b="1" dirty="0" smtClean="0"/>
                <a:t>текстовая БД изданий БТИ</a:t>
              </a:r>
              <a:endParaRPr lang="ru-RU" sz="1600" b="1" dirty="0"/>
            </a:p>
          </p:txBody>
        </p:sp>
        <p:sp>
          <p:nvSpPr>
            <p:cNvPr id="74" name="Облако 73"/>
            <p:cNvSpPr/>
            <p:nvPr/>
          </p:nvSpPr>
          <p:spPr>
            <a:xfrm>
              <a:off x="4786280" y="4357694"/>
              <a:ext cx="1531363" cy="738288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742 записи</a:t>
              </a:r>
              <a:endParaRPr lang="ru-RU" sz="1600" b="1" dirty="0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142844" y="2857496"/>
            <a:ext cx="2074108" cy="1170284"/>
            <a:chOff x="142844" y="2857496"/>
            <a:chExt cx="2074108" cy="1170284"/>
          </a:xfrm>
        </p:grpSpPr>
        <p:sp>
          <p:nvSpPr>
            <p:cNvPr id="78" name="Прямоугольник с двумя скругленными противолежащими углами 77"/>
            <p:cNvSpPr/>
            <p:nvPr/>
          </p:nvSpPr>
          <p:spPr>
            <a:xfrm>
              <a:off x="500034" y="3143248"/>
              <a:ext cx="1716918" cy="884532"/>
            </a:xfrm>
            <a:prstGeom prst="round2Diag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 smtClean="0"/>
            </a:p>
            <a:p>
              <a:pPr algn="ctr"/>
              <a:r>
                <a:rPr lang="ru-RU" sz="1600" b="1" dirty="0" smtClean="0"/>
                <a:t>БД читателей</a:t>
              </a:r>
              <a:endParaRPr lang="ru-RU" sz="1600" b="1" dirty="0"/>
            </a:p>
          </p:txBody>
        </p:sp>
        <p:sp>
          <p:nvSpPr>
            <p:cNvPr id="79" name="Облако 78"/>
            <p:cNvSpPr/>
            <p:nvPr/>
          </p:nvSpPr>
          <p:spPr>
            <a:xfrm>
              <a:off x="142844" y="2857496"/>
              <a:ext cx="1388455" cy="714380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4 165 </a:t>
              </a:r>
              <a:r>
                <a:rPr lang="ru-RU" sz="1400" b="1" dirty="0" smtClean="0"/>
                <a:t>записей</a:t>
              </a:r>
              <a:endParaRPr lang="ru-RU" sz="1400" b="1" dirty="0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6482672" y="4441806"/>
            <a:ext cx="2574483" cy="1212046"/>
            <a:chOff x="3743160" y="4357694"/>
            <a:chExt cx="2574483" cy="1212046"/>
          </a:xfrm>
        </p:grpSpPr>
        <p:sp>
          <p:nvSpPr>
            <p:cNvPr id="81" name="Прямоугольник с двумя скругленными противолежащими углами 80"/>
            <p:cNvSpPr/>
            <p:nvPr/>
          </p:nvSpPr>
          <p:spPr>
            <a:xfrm>
              <a:off x="3743160" y="4685208"/>
              <a:ext cx="1716918" cy="884532"/>
            </a:xfrm>
            <a:prstGeom prst="round2Diag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БД «МАРС»</a:t>
              </a:r>
              <a:endParaRPr lang="ru-RU" sz="1600" b="1" dirty="0"/>
            </a:p>
          </p:txBody>
        </p:sp>
        <p:sp>
          <p:nvSpPr>
            <p:cNvPr id="82" name="Облако 81"/>
            <p:cNvSpPr/>
            <p:nvPr/>
          </p:nvSpPr>
          <p:spPr>
            <a:xfrm>
              <a:off x="4786280" y="4357694"/>
              <a:ext cx="1531363" cy="738288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707 686 записей</a:t>
              </a:r>
              <a:endParaRPr lang="ru-RU" sz="1600" b="1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3286116" y="3976596"/>
            <a:ext cx="2931364" cy="1155496"/>
            <a:chOff x="2875636" y="3800978"/>
            <a:chExt cx="2931364" cy="1155496"/>
          </a:xfrm>
        </p:grpSpPr>
        <p:sp>
          <p:nvSpPr>
            <p:cNvPr id="84" name="Прямоугольник с двумя скругленными противолежащими углами 83"/>
            <p:cNvSpPr/>
            <p:nvPr/>
          </p:nvSpPr>
          <p:spPr>
            <a:xfrm>
              <a:off x="4090082" y="4071942"/>
              <a:ext cx="1716918" cy="884532"/>
            </a:xfrm>
            <a:prstGeom prst="round2Diag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БД «Сводная база статей»</a:t>
              </a:r>
              <a:endParaRPr lang="ru-RU" sz="1600" b="1" dirty="0"/>
            </a:p>
          </p:txBody>
        </p:sp>
        <p:sp>
          <p:nvSpPr>
            <p:cNvPr id="85" name="Облако 84"/>
            <p:cNvSpPr/>
            <p:nvPr/>
          </p:nvSpPr>
          <p:spPr>
            <a:xfrm>
              <a:off x="2875636" y="3800978"/>
              <a:ext cx="1531363" cy="738288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618 732 записи</a:t>
              </a:r>
              <a:endParaRPr lang="ru-RU" sz="1600" b="1" dirty="0"/>
            </a:p>
          </p:txBody>
        </p:sp>
      </p:grpSp>
      <p:sp>
        <p:nvSpPr>
          <p:cNvPr id="88" name="Стрелка вниз 87"/>
          <p:cNvSpPr/>
          <p:nvPr/>
        </p:nvSpPr>
        <p:spPr>
          <a:xfrm>
            <a:off x="4643438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Двойная стрелка влево/вправо 93"/>
          <p:cNvSpPr/>
          <p:nvPr/>
        </p:nvSpPr>
        <p:spPr>
          <a:xfrm>
            <a:off x="5929322" y="2071678"/>
            <a:ext cx="642942" cy="214314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3143240" y="2890238"/>
            <a:ext cx="5911206" cy="3324844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Двойная стрелка вверх/вниз 109"/>
          <p:cNvSpPr/>
          <p:nvPr/>
        </p:nvSpPr>
        <p:spPr>
          <a:xfrm>
            <a:off x="1643042" y="2500306"/>
            <a:ext cx="226478" cy="607156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Двойная стрелка вверх/вниз 112"/>
          <p:cNvSpPr/>
          <p:nvPr/>
        </p:nvSpPr>
        <p:spPr>
          <a:xfrm>
            <a:off x="4572000" y="2500306"/>
            <a:ext cx="214314" cy="428628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Двойная стрелка вверх/вниз 113"/>
          <p:cNvSpPr/>
          <p:nvPr/>
        </p:nvSpPr>
        <p:spPr>
          <a:xfrm>
            <a:off x="7786710" y="2469484"/>
            <a:ext cx="214314" cy="428628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Блок-схема: магнитный диск 114"/>
          <p:cNvSpPr/>
          <p:nvPr/>
        </p:nvSpPr>
        <p:spPr>
          <a:xfrm>
            <a:off x="142843" y="4572008"/>
            <a:ext cx="1285265" cy="821926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ЭБС</a:t>
            </a:r>
            <a:r>
              <a:rPr lang="ru-RU" sz="2000" b="1" dirty="0" smtClean="0"/>
              <a:t> </a:t>
            </a:r>
            <a:r>
              <a:rPr lang="ru-RU" b="1" dirty="0" smtClean="0"/>
              <a:t>«Лань»</a:t>
            </a:r>
            <a:endParaRPr lang="ru-RU" b="1" dirty="0"/>
          </a:p>
        </p:txBody>
      </p:sp>
      <p:sp>
        <p:nvSpPr>
          <p:cNvPr id="117" name="Блок-схема: магнитный диск 116"/>
          <p:cNvSpPr/>
          <p:nvPr/>
        </p:nvSpPr>
        <p:spPr>
          <a:xfrm>
            <a:off x="214281" y="5643578"/>
            <a:ext cx="1265197" cy="83941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ЭБС</a:t>
            </a:r>
            <a:r>
              <a:rPr lang="ru-RU" b="1" dirty="0" smtClean="0"/>
              <a:t> </a:t>
            </a:r>
            <a:r>
              <a:rPr lang="ru-RU" sz="1200" b="1" dirty="0" smtClean="0"/>
              <a:t>«Университет </a:t>
            </a:r>
            <a:r>
              <a:rPr lang="ru-RU" sz="1200" b="1" dirty="0" err="1" smtClean="0"/>
              <a:t>онлайн</a:t>
            </a:r>
            <a:r>
              <a:rPr lang="ru-RU" sz="1200" b="1" dirty="0" smtClean="0"/>
              <a:t>»</a:t>
            </a:r>
            <a:endParaRPr lang="ru-RU" sz="1200" b="1" dirty="0"/>
          </a:p>
        </p:txBody>
      </p:sp>
      <p:grpSp>
        <p:nvGrpSpPr>
          <p:cNvPr id="118" name="Группа 117"/>
          <p:cNvGrpSpPr/>
          <p:nvPr/>
        </p:nvGrpSpPr>
        <p:grpSpPr>
          <a:xfrm>
            <a:off x="3505230" y="5195362"/>
            <a:ext cx="2827521" cy="954050"/>
            <a:chOff x="489280" y="2980784"/>
            <a:chExt cx="2827521" cy="954050"/>
          </a:xfrm>
        </p:grpSpPr>
        <p:sp>
          <p:nvSpPr>
            <p:cNvPr id="119" name="Прямоугольник с двумя скругленными противолежащими углами 118"/>
            <p:cNvSpPr/>
            <p:nvPr/>
          </p:nvSpPr>
          <p:spPr>
            <a:xfrm>
              <a:off x="489280" y="3050302"/>
              <a:ext cx="1716918" cy="884532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БД </a:t>
              </a:r>
            </a:p>
            <a:p>
              <a:pPr algn="ctr"/>
              <a:r>
                <a:rPr lang="ru-RU" b="1" dirty="0" smtClean="0"/>
                <a:t>ЭБС Лань</a:t>
              </a:r>
              <a:endParaRPr lang="ru-RU" b="1" dirty="0"/>
            </a:p>
          </p:txBody>
        </p:sp>
        <p:sp>
          <p:nvSpPr>
            <p:cNvPr id="120" name="Облако 119"/>
            <p:cNvSpPr/>
            <p:nvPr/>
          </p:nvSpPr>
          <p:spPr>
            <a:xfrm>
              <a:off x="1785438" y="2980784"/>
              <a:ext cx="1531363" cy="738288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10 000 записей</a:t>
              </a:r>
              <a:endParaRPr lang="ru-RU" sz="1600" b="1" dirty="0"/>
            </a:p>
          </p:txBody>
        </p:sp>
      </p:grpSp>
      <p:sp>
        <p:nvSpPr>
          <p:cNvPr id="121" name="Прямоугольник с двумя скругленными противолежащими углами 120"/>
          <p:cNvSpPr/>
          <p:nvPr/>
        </p:nvSpPr>
        <p:spPr>
          <a:xfrm>
            <a:off x="7786710" y="5929330"/>
            <a:ext cx="1214446" cy="642942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Web-</a:t>
            </a:r>
            <a:r>
              <a:rPr lang="ru-RU" b="1" dirty="0" smtClean="0"/>
              <a:t>доступ</a:t>
            </a:r>
            <a:endParaRPr lang="ru-RU" b="1" dirty="0"/>
          </a:p>
        </p:txBody>
      </p:sp>
      <p:sp>
        <p:nvSpPr>
          <p:cNvPr id="124" name="Прямоугольник с двумя скругленными противолежащими углами 123"/>
          <p:cNvSpPr/>
          <p:nvPr/>
        </p:nvSpPr>
        <p:spPr>
          <a:xfrm>
            <a:off x="1142976" y="4214818"/>
            <a:ext cx="928694" cy="57150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Web-</a:t>
            </a:r>
            <a:r>
              <a:rPr lang="ru-RU" sz="1400" b="1" dirty="0" smtClean="0"/>
              <a:t>доступ</a:t>
            </a:r>
            <a:endParaRPr lang="ru-RU" sz="1400" b="1" dirty="0"/>
          </a:p>
        </p:txBody>
      </p:sp>
      <p:sp>
        <p:nvSpPr>
          <p:cNvPr id="125" name="Прямоугольник с двумя скругленными противолежащими углами 124"/>
          <p:cNvSpPr/>
          <p:nvPr/>
        </p:nvSpPr>
        <p:spPr>
          <a:xfrm>
            <a:off x="1357290" y="5357826"/>
            <a:ext cx="928694" cy="57150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Web-</a:t>
            </a:r>
            <a:r>
              <a:rPr lang="ru-RU" sz="1400" b="1" dirty="0" smtClean="0"/>
              <a:t>доступ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357188" y="1508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kern="0" dirty="0" smtClean="0">
                <a:solidFill>
                  <a:schemeClr val="tx2"/>
                </a:solidFill>
              </a:rPr>
              <a:t>Электронные ресурсы БТИ </a:t>
            </a:r>
            <a:r>
              <a:rPr lang="ru-RU" sz="3200" b="1" kern="0" dirty="0" err="1" smtClean="0">
                <a:solidFill>
                  <a:schemeClr val="tx2"/>
                </a:solidFill>
              </a:rPr>
              <a:t>АлтГТУ</a:t>
            </a:r>
            <a:endParaRPr lang="ru-RU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00034" y="1268760"/>
            <a:ext cx="8501122" cy="3742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Электронные ресурсы БТИ  </a:t>
            </a:r>
            <a:endParaRPr lang="ru-RU" sz="20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1406" y="1928802"/>
            <a:ext cx="1571636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Собственные библиотечные ресурсы </a:t>
            </a:r>
            <a:endParaRPr lang="ru-RU" sz="1400" b="1" dirty="0"/>
          </a:p>
        </p:txBody>
      </p:sp>
      <p:sp>
        <p:nvSpPr>
          <p:cNvPr id="110" name="Стрелка вниз 109"/>
          <p:cNvSpPr/>
          <p:nvPr/>
        </p:nvSpPr>
        <p:spPr>
          <a:xfrm>
            <a:off x="857224" y="2571744"/>
            <a:ext cx="214314" cy="1643074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785918" y="1928802"/>
            <a:ext cx="928694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ЭБС</a:t>
            </a:r>
            <a:endParaRPr lang="ru-RU" sz="16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805638" y="1928802"/>
            <a:ext cx="1571636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/>
              <a:t>Электронные справочники</a:t>
            </a:r>
            <a:endParaRPr lang="ru-RU" sz="15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506996" y="1928802"/>
            <a:ext cx="1285884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Справочно-правовые системы</a:t>
            </a:r>
            <a:endParaRPr lang="ru-RU" sz="1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925482" y="1928802"/>
            <a:ext cx="1369178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 smtClean="0"/>
              <a:t>Библиотеч-ные</a:t>
            </a:r>
            <a:r>
              <a:rPr lang="ru-RU" sz="1400" b="1" dirty="0" smtClean="0"/>
              <a:t> ресурсы </a:t>
            </a:r>
            <a:r>
              <a:rPr lang="ru-RU" sz="1400" b="1" dirty="0" err="1" smtClean="0"/>
              <a:t>АлтГТУ</a:t>
            </a:r>
            <a:endParaRPr lang="ru-RU" sz="1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429520" y="1928802"/>
            <a:ext cx="1571636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ИР, доступные через </a:t>
            </a:r>
            <a:r>
              <a:rPr lang="ru-RU" sz="1400" b="1" dirty="0" err="1" smtClean="0"/>
              <a:t>АлтГТУ</a:t>
            </a:r>
            <a:endParaRPr lang="ru-RU" sz="1400" b="1" dirty="0"/>
          </a:p>
        </p:txBody>
      </p:sp>
      <p:sp>
        <p:nvSpPr>
          <p:cNvPr id="52" name="Стрелка вниз 51"/>
          <p:cNvSpPr/>
          <p:nvPr/>
        </p:nvSpPr>
        <p:spPr>
          <a:xfrm>
            <a:off x="2071670" y="2571744"/>
            <a:ext cx="214314" cy="42862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1386192" y="3029754"/>
            <a:ext cx="1357322" cy="357190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hlinkClick r:id="rId3"/>
              </a:rPr>
              <a:t>ЭБС Лань</a:t>
            </a:r>
            <a:endParaRPr lang="ru-RU" sz="1400" b="1" dirty="0"/>
          </a:p>
        </p:txBody>
      </p:sp>
      <p:sp>
        <p:nvSpPr>
          <p:cNvPr id="57" name="Прямоугольник с двумя скругленными противолежащими углами 56">
            <a:hlinkClick r:id="rId4"/>
          </p:cNvPr>
          <p:cNvSpPr/>
          <p:nvPr/>
        </p:nvSpPr>
        <p:spPr>
          <a:xfrm>
            <a:off x="1365644" y="3427560"/>
            <a:ext cx="1357322" cy="500066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hlinkClick r:id="rId5"/>
              </a:rPr>
              <a:t>ЭБС </a:t>
            </a:r>
            <a:r>
              <a:rPr lang="ru-RU" sz="1300" b="1" dirty="0" err="1" smtClean="0">
                <a:hlinkClick r:id="rId5"/>
              </a:rPr>
              <a:t>Универ-ситет</a:t>
            </a:r>
            <a:r>
              <a:rPr lang="ru-RU" sz="1300" b="1" dirty="0" smtClean="0">
                <a:hlinkClick r:id="rId5"/>
              </a:rPr>
              <a:t> </a:t>
            </a:r>
            <a:r>
              <a:rPr lang="ru-RU" sz="1300" b="1" dirty="0" err="1" smtClean="0">
                <a:hlinkClick r:id="rId5"/>
              </a:rPr>
              <a:t>онлайн</a:t>
            </a:r>
            <a:endParaRPr lang="ru-RU" sz="1300" b="1" dirty="0"/>
          </a:p>
        </p:txBody>
      </p:sp>
      <p:sp>
        <p:nvSpPr>
          <p:cNvPr id="58" name="Стрелка вниз 57"/>
          <p:cNvSpPr/>
          <p:nvPr/>
        </p:nvSpPr>
        <p:spPr>
          <a:xfrm>
            <a:off x="3458374" y="2571744"/>
            <a:ext cx="226478" cy="60715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с двумя скругленными противолежащими углами 58"/>
          <p:cNvSpPr/>
          <p:nvPr/>
        </p:nvSpPr>
        <p:spPr>
          <a:xfrm>
            <a:off x="2865842" y="3214686"/>
            <a:ext cx="1357322" cy="35719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Информио</a:t>
            </a:r>
            <a:endParaRPr lang="ru-RU" sz="1400" b="1" dirty="0"/>
          </a:p>
        </p:txBody>
      </p:sp>
      <p:sp>
        <p:nvSpPr>
          <p:cNvPr id="62" name="Стрелка вниз 61"/>
          <p:cNvSpPr/>
          <p:nvPr/>
        </p:nvSpPr>
        <p:spPr>
          <a:xfrm>
            <a:off x="4958092" y="2643182"/>
            <a:ext cx="226478" cy="60715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с двумя скругленными противолежащими углами 62"/>
          <p:cNvSpPr/>
          <p:nvPr/>
        </p:nvSpPr>
        <p:spPr>
          <a:xfrm>
            <a:off x="4315149" y="3286124"/>
            <a:ext cx="1806979" cy="35719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Консультант плюс</a:t>
            </a:r>
            <a:endParaRPr lang="ru-RU" sz="1400" b="1" dirty="0"/>
          </a:p>
        </p:txBody>
      </p:sp>
      <p:sp>
        <p:nvSpPr>
          <p:cNvPr id="64" name="Прямоугольник с двумя скругленными противолежащими углами 63"/>
          <p:cNvSpPr/>
          <p:nvPr/>
        </p:nvSpPr>
        <p:spPr>
          <a:xfrm>
            <a:off x="4316110" y="3703998"/>
            <a:ext cx="1806979" cy="35719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Гарант</a:t>
            </a:r>
            <a:endParaRPr lang="ru-RU" sz="1400" b="1" dirty="0"/>
          </a:p>
        </p:txBody>
      </p:sp>
      <p:sp>
        <p:nvSpPr>
          <p:cNvPr id="65" name="Стрелка вниз 64"/>
          <p:cNvSpPr/>
          <p:nvPr/>
        </p:nvSpPr>
        <p:spPr>
          <a:xfrm>
            <a:off x="6572264" y="2643182"/>
            <a:ext cx="226478" cy="60715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>
            <a:off x="857224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низ 67"/>
          <p:cNvSpPr/>
          <p:nvPr/>
        </p:nvSpPr>
        <p:spPr>
          <a:xfrm>
            <a:off x="2143108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3571868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>
            <a:off x="5072066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>
            <a:off x="6500826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8072462" y="1643050"/>
            <a:ext cx="216024" cy="28803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с двумя скругленными противолежащими углами 75"/>
          <p:cNvSpPr/>
          <p:nvPr/>
        </p:nvSpPr>
        <p:spPr>
          <a:xfrm>
            <a:off x="6215074" y="3214683"/>
            <a:ext cx="1883108" cy="1000136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hlinkClick r:id="rId6"/>
              </a:rPr>
              <a:t>Электронная образовательная библиотека </a:t>
            </a:r>
            <a:r>
              <a:rPr lang="ru-RU" sz="1400" b="1" dirty="0" err="1" smtClean="0">
                <a:hlinkClick r:id="rId6"/>
              </a:rPr>
              <a:t>АлтГТУ</a:t>
            </a:r>
            <a:r>
              <a:rPr lang="ru-RU" sz="1400" b="1" dirty="0" smtClean="0">
                <a:hlinkClick r:id="rId6"/>
              </a:rPr>
              <a:t> </a:t>
            </a:r>
            <a:endParaRPr lang="ru-RU" sz="1400" b="1" dirty="0"/>
          </a:p>
        </p:txBody>
      </p:sp>
      <p:sp>
        <p:nvSpPr>
          <p:cNvPr id="77" name="Прямоугольник с двумя скругленными противолежащими углами 76"/>
          <p:cNvSpPr/>
          <p:nvPr/>
        </p:nvSpPr>
        <p:spPr>
          <a:xfrm>
            <a:off x="142844" y="4214338"/>
            <a:ext cx="1785950" cy="357190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БД ИРБИС</a:t>
            </a:r>
            <a:endParaRPr lang="ru-RU" sz="1400" b="1" dirty="0"/>
          </a:p>
        </p:txBody>
      </p:sp>
      <p:sp>
        <p:nvSpPr>
          <p:cNvPr id="80" name="Прямоугольник с двумя скругленными противолежащими углами 79"/>
          <p:cNvSpPr/>
          <p:nvPr/>
        </p:nvSpPr>
        <p:spPr>
          <a:xfrm>
            <a:off x="142844" y="5980220"/>
            <a:ext cx="1785950" cy="357190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БД статей</a:t>
            </a:r>
            <a:endParaRPr lang="ru-RU" sz="1400" b="1" dirty="0"/>
          </a:p>
        </p:txBody>
      </p:sp>
      <p:sp>
        <p:nvSpPr>
          <p:cNvPr id="83" name="Прямоугольник с двумя скругленными противолежащими углами 82"/>
          <p:cNvSpPr/>
          <p:nvPr/>
        </p:nvSpPr>
        <p:spPr>
          <a:xfrm>
            <a:off x="142844" y="5582414"/>
            <a:ext cx="1785950" cy="357190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БД МАРС</a:t>
            </a:r>
            <a:endParaRPr lang="ru-RU" sz="1400" b="1" dirty="0"/>
          </a:p>
        </p:txBody>
      </p:sp>
      <p:sp>
        <p:nvSpPr>
          <p:cNvPr id="87" name="Прямоугольник с двумя скругленными противолежащими углами 86"/>
          <p:cNvSpPr/>
          <p:nvPr/>
        </p:nvSpPr>
        <p:spPr>
          <a:xfrm>
            <a:off x="142844" y="4622418"/>
            <a:ext cx="1785950" cy="439382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Полнотекстовая БД изданий БТИ</a:t>
            </a:r>
            <a:endParaRPr lang="ru-RU" sz="1400" b="1" dirty="0"/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162912" y="5112690"/>
            <a:ext cx="1785950" cy="439382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Полнотекстовая БД патентов</a:t>
            </a:r>
            <a:endParaRPr lang="ru-RU" sz="1400" b="1" dirty="0"/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251802" y="5011870"/>
            <a:ext cx="3735324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Международная патентная база </a:t>
            </a:r>
            <a:r>
              <a:rPr lang="ru-RU" sz="1400" b="1" dirty="0" err="1" smtClean="0">
                <a:solidFill>
                  <a:schemeClr val="bg1"/>
                </a:solidFill>
              </a:rPr>
              <a:t>Questel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200912" y="4551452"/>
            <a:ext cx="3786214" cy="4198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Электронная научная библиотека </a:t>
            </a:r>
            <a:r>
              <a:rPr lang="en-US" sz="1400" b="1" dirty="0" err="1" smtClean="0">
                <a:solidFill>
                  <a:schemeClr val="bg1"/>
                </a:solidFill>
              </a:rPr>
              <a:t>eLibrary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262076" y="5419950"/>
            <a:ext cx="3725050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Журналы издательства </a:t>
            </a:r>
            <a:r>
              <a:rPr lang="en-US" sz="1400" b="1" dirty="0" smtClean="0">
                <a:solidFill>
                  <a:schemeClr val="bg1"/>
                </a:solidFill>
              </a:rPr>
              <a:t>Nature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2271870" y="5817276"/>
            <a:ext cx="3786694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Журналы издательства </a:t>
            </a:r>
            <a:r>
              <a:rPr lang="ru-RU" sz="1400" b="1" dirty="0" err="1" smtClean="0">
                <a:solidFill>
                  <a:schemeClr val="bg1"/>
                </a:solidFill>
              </a:rPr>
              <a:t>Teylor</a:t>
            </a:r>
            <a:r>
              <a:rPr lang="ru-RU" sz="1400" b="1" dirty="0" smtClean="0">
                <a:solidFill>
                  <a:schemeClr val="bg1"/>
                </a:solidFill>
              </a:rPr>
              <a:t> &amp; </a:t>
            </a:r>
            <a:r>
              <a:rPr lang="ru-RU" sz="1400" b="1" dirty="0" err="1" smtClean="0">
                <a:solidFill>
                  <a:schemeClr val="bg1"/>
                </a:solidFill>
              </a:rPr>
              <a:t>Francis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283104" y="6225356"/>
            <a:ext cx="3775460" cy="3889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Журналы Американского химического общества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6194526" y="4969814"/>
            <a:ext cx="2806630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Журналы издательства </a:t>
            </a:r>
            <a:r>
              <a:rPr lang="ru-RU" sz="1400" b="1" dirty="0" err="1" smtClean="0">
                <a:solidFill>
                  <a:schemeClr val="bg1"/>
                </a:solidFill>
              </a:rPr>
              <a:t>Thieme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143636" y="4500570"/>
            <a:ext cx="2857520" cy="4286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Журналы Американского института физики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6204800" y="5377894"/>
            <a:ext cx="2796356" cy="3571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Журналы издательства </a:t>
            </a:r>
            <a:r>
              <a:rPr lang="ru-RU" sz="1400" b="1" dirty="0" err="1" smtClean="0">
                <a:solidFill>
                  <a:schemeClr val="bg1"/>
                </a:solidFill>
              </a:rPr>
              <a:t>Sage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6214594" y="5786454"/>
            <a:ext cx="2786562" cy="366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Журналы издательства </a:t>
            </a:r>
            <a:r>
              <a:rPr lang="ru-RU" sz="1400" b="1" dirty="0" err="1" smtClean="0">
                <a:solidFill>
                  <a:schemeClr val="bg1"/>
                </a:solidFill>
              </a:rPr>
              <a:t>Annual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Reviews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225828" y="6203848"/>
            <a:ext cx="2775328" cy="3889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Журналы издательства </a:t>
            </a:r>
            <a:r>
              <a:rPr lang="en-US" sz="1400" b="1" dirty="0" smtClean="0">
                <a:solidFill>
                  <a:schemeClr val="bg1"/>
                </a:solidFill>
              </a:rPr>
              <a:t>SPRINGER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020300" y="4357694"/>
            <a:ext cx="7072330" cy="2357454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трелка вниз 106"/>
          <p:cNvSpPr/>
          <p:nvPr/>
        </p:nvSpPr>
        <p:spPr>
          <a:xfrm>
            <a:off x="8429652" y="2643182"/>
            <a:ext cx="214314" cy="1714512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357188" y="150813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kern="0" dirty="0" smtClean="0">
                <a:solidFill>
                  <a:schemeClr val="tx2"/>
                </a:solidFill>
              </a:rPr>
              <a:t>ЦЕНТР КОЛЛЕКТИВНОГО ДОСТУПА </a:t>
            </a:r>
            <a:endParaRPr lang="ru-RU" sz="3200" b="1" kern="0" dirty="0">
              <a:solidFill>
                <a:schemeClr val="tx2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0" y="1340768"/>
            <a:ext cx="8964488" cy="5373216"/>
            <a:chOff x="0" y="1340768"/>
            <a:chExt cx="8964488" cy="5373216"/>
          </a:xfrm>
        </p:grpSpPr>
        <p:sp>
          <p:nvSpPr>
            <p:cNvPr id="57" name="Облако 56"/>
            <p:cNvSpPr/>
            <p:nvPr/>
          </p:nvSpPr>
          <p:spPr>
            <a:xfrm>
              <a:off x="0" y="5085184"/>
              <a:ext cx="3347864" cy="1628800"/>
            </a:xfrm>
            <a:prstGeom prst="cloud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Компьютеры корпоративной сети института </a:t>
              </a:r>
              <a:endParaRPr lang="ru-RU" b="1" dirty="0"/>
            </a:p>
          </p:txBody>
        </p:sp>
        <p:grpSp>
          <p:nvGrpSpPr>
            <p:cNvPr id="79" name="Группа 78"/>
            <p:cNvGrpSpPr/>
            <p:nvPr/>
          </p:nvGrpSpPr>
          <p:grpSpPr>
            <a:xfrm>
              <a:off x="539552" y="1340768"/>
              <a:ext cx="8424936" cy="4720590"/>
              <a:chOff x="539552" y="1340768"/>
              <a:chExt cx="8424936" cy="4720590"/>
            </a:xfrm>
          </p:grpSpPr>
          <p:sp>
            <p:nvSpPr>
              <p:cNvPr id="10" name="Двойная стрелка вверх/вниз 9"/>
              <p:cNvSpPr/>
              <p:nvPr/>
            </p:nvSpPr>
            <p:spPr>
              <a:xfrm>
                <a:off x="5148064" y="4725144"/>
                <a:ext cx="288032" cy="864096"/>
              </a:xfrm>
              <a:prstGeom prst="up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660274" y="1340768"/>
                <a:ext cx="6304214" cy="50405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b="1" dirty="0" smtClean="0"/>
                  <a:t>ЦЕНТР КОЛЛЕКТИВНОГО ДОСТУПА</a:t>
                </a:r>
                <a:endParaRPr lang="ru-RU" sz="2400" b="1" dirty="0"/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3695940" y="1916832"/>
                <a:ext cx="5196540" cy="2736304"/>
                <a:chOff x="2123728" y="2060848"/>
                <a:chExt cx="5196540" cy="2736304"/>
              </a:xfrm>
            </p:grpSpPr>
            <p:pic>
              <p:nvPicPr>
                <p:cNvPr id="20482" name="Picture 2" descr="http://www.dipsm.org.ua/files/2012/09/kompi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123728" y="2060848"/>
                  <a:ext cx="5196540" cy="2736304"/>
                </a:xfrm>
                <a:prstGeom prst="rect">
                  <a:avLst/>
                </a:prstGeom>
                <a:noFill/>
              </p:spPr>
            </p:pic>
            <p:sp>
              <p:nvSpPr>
                <p:cNvPr id="54" name="Скругленный прямоугольник 53"/>
                <p:cNvSpPr/>
                <p:nvPr/>
              </p:nvSpPr>
              <p:spPr>
                <a:xfrm>
                  <a:off x="4211960" y="2204864"/>
                  <a:ext cx="1224136" cy="1152128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400" b="1" dirty="0" smtClean="0"/>
                    <a:t>10 </a:t>
                  </a:r>
                  <a:r>
                    <a:rPr lang="ru-RU" sz="1600" b="1" dirty="0" smtClean="0"/>
                    <a:t>рабочих мест</a:t>
                  </a:r>
                  <a:endParaRPr lang="ru-RU" sz="1600" b="1" dirty="0"/>
                </a:p>
              </p:txBody>
            </p:sp>
          </p:grpSp>
          <p:sp>
            <p:nvSpPr>
              <p:cNvPr id="63" name="TextBox 62"/>
              <p:cNvSpPr txBox="1"/>
              <p:nvPr/>
            </p:nvSpPr>
            <p:spPr>
              <a:xfrm>
                <a:off x="4716016" y="5661248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/>
                  <a:t>Интернет</a:t>
                </a:r>
                <a:endParaRPr lang="ru-RU" sz="2000" b="1" dirty="0"/>
              </a:p>
            </p:txBody>
          </p:sp>
          <p:sp>
            <p:nvSpPr>
              <p:cNvPr id="65" name="Прямоугольник с двумя скругленными противолежащими углами 64"/>
              <p:cNvSpPr/>
              <p:nvPr/>
            </p:nvSpPr>
            <p:spPr>
              <a:xfrm>
                <a:off x="539552" y="1916832"/>
                <a:ext cx="2016224" cy="576064"/>
              </a:xfrm>
              <a:prstGeom prst="round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АБИС ИРБИС</a:t>
                </a:r>
                <a:endParaRPr lang="ru-RU" b="1" dirty="0"/>
              </a:p>
            </p:txBody>
          </p:sp>
          <p:sp>
            <p:nvSpPr>
              <p:cNvPr id="66" name="Прямоугольник с двумя скругленными противолежащими углами 65"/>
              <p:cNvSpPr/>
              <p:nvPr/>
            </p:nvSpPr>
            <p:spPr>
              <a:xfrm>
                <a:off x="539552" y="2564904"/>
                <a:ext cx="2016224" cy="576064"/>
              </a:xfrm>
              <a:prstGeom prst="round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Электронные ресурсы</a:t>
                </a:r>
                <a:endParaRPr lang="ru-RU" b="1" dirty="0"/>
              </a:p>
            </p:txBody>
          </p:sp>
          <p:sp>
            <p:nvSpPr>
              <p:cNvPr id="67" name="Прямоугольник с двумя скругленными противолежащими углами 66"/>
              <p:cNvSpPr/>
              <p:nvPr/>
            </p:nvSpPr>
            <p:spPr>
              <a:xfrm>
                <a:off x="539552" y="3212976"/>
                <a:ext cx="2016224" cy="576064"/>
              </a:xfrm>
              <a:prstGeom prst="round2Diag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ЭБС</a:t>
                </a:r>
                <a:endParaRPr lang="ru-RU" b="1" dirty="0"/>
              </a:p>
            </p:txBody>
          </p:sp>
          <p:sp>
            <p:nvSpPr>
              <p:cNvPr id="75" name="Выноска со стрелкой вверх 74"/>
              <p:cNvSpPr/>
              <p:nvPr/>
            </p:nvSpPr>
            <p:spPr>
              <a:xfrm>
                <a:off x="827584" y="4005064"/>
                <a:ext cx="1584176" cy="936104"/>
              </a:xfrm>
              <a:prstGeom prst="upArrowCallout">
                <a:avLst>
                  <a:gd name="adj1" fmla="val 25000"/>
                  <a:gd name="adj2" fmla="val 35928"/>
                  <a:gd name="adj3" fmla="val 25000"/>
                  <a:gd name="adj4" fmla="val 64977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Интернет</a:t>
                </a:r>
                <a:endParaRPr lang="ru-RU" sz="2000" b="1" dirty="0"/>
              </a:p>
            </p:txBody>
          </p:sp>
          <p:sp>
            <p:nvSpPr>
              <p:cNvPr id="76" name="Двойная стрелка вверх/вниз 75"/>
              <p:cNvSpPr/>
              <p:nvPr/>
            </p:nvSpPr>
            <p:spPr>
              <a:xfrm rot="16200000">
                <a:off x="3779912" y="5373216"/>
                <a:ext cx="288032" cy="864096"/>
              </a:xfrm>
              <a:prstGeom prst="up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8" name="Выноска со стрелкой вверх 77"/>
              <p:cNvSpPr/>
              <p:nvPr/>
            </p:nvSpPr>
            <p:spPr>
              <a:xfrm rot="16200000">
                <a:off x="2375756" y="2528900"/>
                <a:ext cx="1584176" cy="792088"/>
              </a:xfrm>
              <a:prstGeom prst="upArrowCallout">
                <a:avLst>
                  <a:gd name="adj1" fmla="val 27782"/>
                  <a:gd name="adj2" fmla="val 38909"/>
                  <a:gd name="adj3" fmla="val 25000"/>
                  <a:gd name="adj4" fmla="val 64977"/>
                </a:avLst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Интернет</a:t>
                </a:r>
                <a:endParaRPr lang="ru-RU" sz="20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Финансовые расходы на программное обеспечение сопровождение  </a:t>
            </a:r>
            <a:r>
              <a:rPr lang="ru-RU" sz="1800" dirty="0" err="1" smtClean="0"/>
              <a:t>инфокоммуникационной</a:t>
            </a:r>
            <a:r>
              <a:rPr lang="ru-RU" sz="1800" dirty="0" smtClean="0"/>
              <a:t> структуры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4405" y="1630390"/>
          <a:ext cx="853807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1643"/>
                <a:gridCol w="158642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Продление лицензий на ПО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143 137</a:t>
                      </a:r>
                      <a:endParaRPr lang="ru-RU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ПО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/>
                        <a:t>46 034</a:t>
                      </a:r>
                      <a:endParaRPr lang="ru-RU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Информационные услуги (доступ к </a:t>
                      </a:r>
                      <a:r>
                        <a:rPr lang="ru-RU" sz="1600" dirty="0" err="1" smtClean="0"/>
                        <a:t>Иформио</a:t>
                      </a:r>
                      <a:r>
                        <a:rPr lang="ru-RU" sz="1600" dirty="0" smtClean="0"/>
                        <a:t>, ЭБС «Университет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онлайн</a:t>
                      </a:r>
                      <a:r>
                        <a:rPr lang="ru-RU" sz="1600" baseline="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/>
                        <a:t>261 700 </a:t>
                      </a:r>
                      <a:endParaRPr lang="ru-RU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/>
                        <a:t>450 871</a:t>
                      </a:r>
                      <a:endParaRPr lang="ru-RU" sz="1600" b="1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08" name="Содержимое 2"/>
          <p:cNvSpPr txBox="1">
            <a:spLocks/>
          </p:cNvSpPr>
          <p:nvPr/>
        </p:nvSpPr>
        <p:spPr bwMode="auto">
          <a:xfrm>
            <a:off x="357188" y="3143250"/>
            <a:ext cx="83058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/>
            <a:endParaRPr lang="ru-RU" sz="1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58145"/>
            <a:ext cx="8064896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ПРОГРАММНОЕ ОБЕСПЕЧЕНИЕ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811074"/>
            <a:ext cx="8064896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УСЛУГИ СВЯЗИ</a:t>
            </a:r>
            <a:endParaRPr lang="ru-RU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476453"/>
              </p:ext>
            </p:extLst>
          </p:nvPr>
        </p:nvGraphicFramePr>
        <p:xfrm>
          <a:off x="335340" y="4199849"/>
          <a:ext cx="852222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1196"/>
                <a:gridCol w="1711025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 smtClean="0"/>
                        <a:t>274 080</a:t>
                      </a:r>
                      <a:endParaRPr lang="ru-RU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Телефония</a:t>
                      </a:r>
                      <a:r>
                        <a:rPr lang="ru-RU" sz="1600" baseline="0" dirty="0" smtClean="0"/>
                        <a:t> (в т.ч. межгород.)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 smtClean="0"/>
                        <a:t>573 082</a:t>
                      </a:r>
                      <a:endParaRPr lang="ru-RU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/>
                        <a:t>847 162</a:t>
                      </a:r>
                      <a:endParaRPr lang="ru-RU" sz="1600" b="1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cdb2004165l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FB049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D99F41"/>
        </a:accent6>
        <a:hlink>
          <a:srgbClr val="7476DC"/>
        </a:hlink>
        <a:folHlink>
          <a:srgbClr val="9AC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</TotalTime>
  <Words>1728</Words>
  <Application>Microsoft Office PowerPoint</Application>
  <PresentationFormat>Экран (4:3)</PresentationFormat>
  <Paragraphs>501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31cdb2004165l</vt:lpstr>
      <vt:lpstr>Image</vt:lpstr>
      <vt:lpstr>НАПРАВЛЕНИЯ РАБОТ В ОБЛАСТИ ИНФОРМАТИЗАЦИИ  </vt:lpstr>
      <vt:lpstr>  НАПРАВЛЕНИЯ  РАБОТ ПО ИНФОРМАТИЗАЦИИ  ИНСТИТУТА НА 2013 г.</vt:lpstr>
      <vt:lpstr>Слайд 3</vt:lpstr>
      <vt:lpstr>Слайд 4</vt:lpstr>
      <vt:lpstr>Слайд 5</vt:lpstr>
      <vt:lpstr>Слайд 6</vt:lpstr>
      <vt:lpstr>Слайд 7</vt:lpstr>
      <vt:lpstr>Слайд 8</vt:lpstr>
      <vt:lpstr>Финансовые расходы на программное обеспечение сопровождение  инфокоммуникационной структуры </vt:lpstr>
      <vt:lpstr>Сопровождение портала БТИ АлтГТУ ИНФОРМАЦИОННАЯ ОТКРЫТОСТЬ ВУЗОВ </vt:lpstr>
      <vt:lpstr>Сведения, обеспечивающие информационную открытость </vt:lpstr>
      <vt:lpstr>Слайд 12</vt:lpstr>
      <vt:lpstr>Слайд 13</vt:lpstr>
      <vt:lpstr>Слайд 14</vt:lpstr>
      <vt:lpstr>Слайд 15</vt:lpstr>
      <vt:lpstr>Поддержка процессов мониторинга ВУЗА и статотчетности </vt:lpstr>
      <vt:lpstr>Издательская деятельность за 2014 г.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ses</dc:creator>
  <cp:lastModifiedBy>nata</cp:lastModifiedBy>
  <cp:revision>410</cp:revision>
  <dcterms:created xsi:type="dcterms:W3CDTF">2011-09-27T08:59:53Z</dcterms:created>
  <dcterms:modified xsi:type="dcterms:W3CDTF">2014-05-21T10:16:33Z</dcterms:modified>
</cp:coreProperties>
</file>