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1"/>
  </p:notesMasterIdLst>
  <p:sldIdLst>
    <p:sldId id="288" r:id="rId2"/>
    <p:sldId id="263" r:id="rId3"/>
    <p:sldId id="277" r:id="rId4"/>
    <p:sldId id="284" r:id="rId5"/>
    <p:sldId id="289" r:id="rId6"/>
    <p:sldId id="290" r:id="rId7"/>
    <p:sldId id="291" r:id="rId8"/>
    <p:sldId id="299" r:id="rId9"/>
    <p:sldId id="282" r:id="rId10"/>
    <p:sldId id="279" r:id="rId11"/>
    <p:sldId id="293" r:id="rId12"/>
    <p:sldId id="294" r:id="rId13"/>
    <p:sldId id="295" r:id="rId14"/>
    <p:sldId id="266" r:id="rId15"/>
    <p:sldId id="269" r:id="rId16"/>
    <p:sldId id="274" r:id="rId17"/>
    <p:sldId id="296" r:id="rId18"/>
    <p:sldId id="281" r:id="rId19"/>
    <p:sldId id="29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  <a:srgbClr val="DB4437"/>
    <a:srgbClr val="DB42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3" autoAdjust="0"/>
  </p:normalViewPr>
  <p:slideViewPr>
    <p:cSldViewPr>
      <p:cViewPr>
        <p:scale>
          <a:sx n="116" d="100"/>
          <a:sy n="116" d="100"/>
        </p:scale>
        <p:origin x="-270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Публикационная активность ППС кафедры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(Лист1!$B$2:$B$4,Лист1!$B$6)</c:f>
              <c:strCache>
                <c:ptCount val="4"/>
                <c:pt idx="0">
                  <c:v>Монографии</c:v>
                </c:pt>
                <c:pt idx="1">
                  <c:v>Статьи WoS, Scopus</c:v>
                </c:pt>
                <c:pt idx="2">
                  <c:v>Статьи ВАК</c:v>
                </c:pt>
                <c:pt idx="3">
                  <c:v>Учебные пособия и методические разработки</c:v>
                </c:pt>
              </c:strCache>
            </c:strRef>
          </c:cat>
          <c:val>
            <c:numRef>
              <c:f>(Лист1!$C$2:$C$4,Лист1!$C$6)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(Лист1!$B$2:$B$4,Лист1!$B$6)</c:f>
              <c:strCache>
                <c:ptCount val="4"/>
                <c:pt idx="0">
                  <c:v>Монографии</c:v>
                </c:pt>
                <c:pt idx="1">
                  <c:v>Статьи WoS, Scopus</c:v>
                </c:pt>
                <c:pt idx="2">
                  <c:v>Статьи ВАК</c:v>
                </c:pt>
                <c:pt idx="3">
                  <c:v>Учебные пособия и методические разработки</c:v>
                </c:pt>
              </c:strCache>
            </c:strRef>
          </c:cat>
          <c:val>
            <c:numRef>
              <c:f>(Лист1!$D$2:$D$4,Лист1!$D$6)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5</c:v>
                </c:pt>
                <c:pt idx="3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(Лист1!$B$2:$B$4,Лист1!$B$6)</c:f>
              <c:strCache>
                <c:ptCount val="4"/>
                <c:pt idx="0">
                  <c:v>Монографии</c:v>
                </c:pt>
                <c:pt idx="1">
                  <c:v>Статьи WoS, Scopus</c:v>
                </c:pt>
                <c:pt idx="2">
                  <c:v>Статьи ВАК</c:v>
                </c:pt>
                <c:pt idx="3">
                  <c:v>Учебные пособия и методические разработки</c:v>
                </c:pt>
              </c:strCache>
            </c:strRef>
          </c:cat>
          <c:val>
            <c:numRef>
              <c:f>(Лист1!$E$2:$E$4,Лист1!$E$6)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192512"/>
        <c:axId val="134202496"/>
        <c:axId val="0"/>
      </c:bar3DChart>
      <c:catAx>
        <c:axId val="13419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202496"/>
        <c:crosses val="autoZero"/>
        <c:auto val="1"/>
        <c:lblAlgn val="ctr"/>
        <c:lblOffset val="100"/>
        <c:noMultiLvlLbl val="0"/>
      </c:catAx>
      <c:valAx>
        <c:axId val="13420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 публикаций, </a:t>
                </a:r>
                <a:r>
                  <a:rPr lang="ru-RU" dirty="0" err="1" smtClean="0"/>
                  <a:t>шт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19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Творческая</a:t>
            </a:r>
            <a:r>
              <a:rPr lang="ru-RU" baseline="0"/>
              <a:t> активность ППС кафедры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Лист1!$B$7</c:f>
              <c:strCache>
                <c:ptCount val="1"/>
                <c:pt idx="0">
                  <c:v>Доклады, сделанные преподавателями кафедры на конференциях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Лист1!$C$1:$E$1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Лист1!$C$7:$E$7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Лист1!$B$8</c:f>
              <c:strCache>
                <c:ptCount val="1"/>
                <c:pt idx="0">
                  <c:v>Отзывы на диссертации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Лист1!$C$1:$E$1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Лист1!$C$8:$E$8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Лист1!$B$9</c:f>
              <c:strCache>
                <c:ptCount val="1"/>
                <c:pt idx="0">
                  <c:v>Патенты, программы для ЭВМ, базы данных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Лист1!$C$1:$E$1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Лист1!$C$9:$E$9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140672"/>
        <c:axId val="134142208"/>
        <c:axId val="0"/>
      </c:bar3DChart>
      <c:catAx>
        <c:axId val="13414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142208"/>
        <c:crosses val="autoZero"/>
        <c:auto val="1"/>
        <c:lblAlgn val="ctr"/>
        <c:lblOffset val="100"/>
        <c:noMultiLvlLbl val="0"/>
      </c:catAx>
      <c:valAx>
        <c:axId val="13414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Количество, </a:t>
                </a:r>
                <a:r>
                  <a:rPr lang="ru-RU" dirty="0" err="1" smtClean="0"/>
                  <a:t>шт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14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Вовлеченность студентов в выполнение НИР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Лист1!$B$10:$B$13</c:f>
              <c:strCache>
                <c:ptCount val="4"/>
                <c:pt idx="0">
                  <c:v>Доля студентов, участвующих в НИР, %</c:v>
                </c:pt>
                <c:pt idx="1">
                  <c:v>Количество докладов, сделанных студентами на конференциях, шт</c:v>
                </c:pt>
                <c:pt idx="2">
                  <c:v>Доля студентов, отмеченных наградами на конференциях, %</c:v>
                </c:pt>
                <c:pt idx="3">
                  <c:v>Количество студенческих работ, поданных на конкурсы НИР, шт</c:v>
                </c:pt>
              </c:strCache>
            </c:strRef>
          </c:cat>
          <c:val>
            <c:numRef>
              <c:f>Лист1!$C$10:$C$13</c:f>
              <c:numCache>
                <c:formatCode>0</c:formatCode>
                <c:ptCount val="4"/>
                <c:pt idx="0">
                  <c:v>52.5</c:v>
                </c:pt>
                <c:pt idx="1">
                  <c:v>90</c:v>
                </c:pt>
                <c:pt idx="2">
                  <c:v>34.444444444444429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Лист1!$B$10:$B$13</c:f>
              <c:strCache>
                <c:ptCount val="4"/>
                <c:pt idx="0">
                  <c:v>Доля студентов, участвующих в НИР, %</c:v>
                </c:pt>
                <c:pt idx="1">
                  <c:v>Количество докладов, сделанных студентами на конференциях, шт</c:v>
                </c:pt>
                <c:pt idx="2">
                  <c:v>Доля студентов, отмеченных наградами на конференциях, %</c:v>
                </c:pt>
                <c:pt idx="3">
                  <c:v>Количество студенческих работ, поданных на конкурсы НИР, шт</c:v>
                </c:pt>
              </c:strCache>
            </c:strRef>
          </c:cat>
          <c:val>
            <c:numRef>
              <c:f>Лист1!$D$10:$D$13</c:f>
              <c:numCache>
                <c:formatCode>0</c:formatCode>
                <c:ptCount val="4"/>
                <c:pt idx="0">
                  <c:v>36.764705882352949</c:v>
                </c:pt>
                <c:pt idx="1">
                  <c:v>91</c:v>
                </c:pt>
                <c:pt idx="2">
                  <c:v>14.285714285714286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Лист1!$B$10:$B$13</c:f>
              <c:strCache>
                <c:ptCount val="4"/>
                <c:pt idx="0">
                  <c:v>Доля студентов, участвующих в НИР, %</c:v>
                </c:pt>
                <c:pt idx="1">
                  <c:v>Количество докладов, сделанных студентами на конференциях, шт</c:v>
                </c:pt>
                <c:pt idx="2">
                  <c:v>Доля студентов, отмеченных наградами на конференциях, %</c:v>
                </c:pt>
                <c:pt idx="3">
                  <c:v>Количество студенческих работ, поданных на конкурсы НИР, шт</c:v>
                </c:pt>
              </c:strCache>
            </c:strRef>
          </c:cat>
          <c:val>
            <c:numRef>
              <c:f>Лист1!$E$10:$E$13</c:f>
              <c:numCache>
                <c:formatCode>0</c:formatCode>
                <c:ptCount val="4"/>
                <c:pt idx="0">
                  <c:v>63.28125</c:v>
                </c:pt>
                <c:pt idx="1">
                  <c:v>125</c:v>
                </c:pt>
                <c:pt idx="2">
                  <c:v>19.2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956416"/>
        <c:axId val="142957952"/>
        <c:axId val="0"/>
      </c:bar3DChart>
      <c:catAx>
        <c:axId val="1429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957952"/>
        <c:crosses val="autoZero"/>
        <c:auto val="1"/>
        <c:lblAlgn val="ctr"/>
        <c:lblOffset val="100"/>
        <c:noMultiLvlLbl val="0"/>
      </c:catAx>
      <c:valAx>
        <c:axId val="14295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Значение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9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Лист1!$B$31</c:f>
              <c:strCache>
                <c:ptCount val="1"/>
                <c:pt idx="0">
                  <c:v>Призовые места, занятые на международных конференциях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Лист1!$C$1:$E$1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Лист1!$C$31:$E$31</c:f>
              <c:numCache>
                <c:formatCode>General</c:formatCode>
                <c:ptCount val="3"/>
                <c:pt idx="0">
                  <c:v>22</c:v>
                </c:pt>
                <c:pt idx="1">
                  <c:v>4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Лист1!$B$32</c:f>
              <c:strCache>
                <c:ptCount val="1"/>
                <c:pt idx="0">
                  <c:v>Призовые места, занятие на всероссийских конференциях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Лист1!$C$1:$E$1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Лист1!$C$32:$E$32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057280"/>
        <c:axId val="143058816"/>
        <c:axId val="0"/>
      </c:bar3DChart>
      <c:catAx>
        <c:axId val="14305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058816"/>
        <c:crosses val="autoZero"/>
        <c:auto val="1"/>
        <c:lblAlgn val="ctr"/>
        <c:lblOffset val="100"/>
        <c:noMultiLvlLbl val="0"/>
      </c:catAx>
      <c:valAx>
        <c:axId val="14305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05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Лист1!$C$2:$C$8</c:f>
              <c:strCache>
                <c:ptCount val="7"/>
                <c:pt idx="0">
                  <c:v>Стипендии Президента РФ</c:v>
                </c:pt>
                <c:pt idx="1">
                  <c:v>Степендии Правительства РФ</c:v>
                </c:pt>
                <c:pt idx="2">
                  <c:v>Стипендии за успехи в учебе</c:v>
                </c:pt>
                <c:pt idx="3">
                  <c:v>Стипендии на НИР</c:v>
                </c:pt>
                <c:pt idx="4">
                  <c:v>Спортивные стипендии</c:v>
                </c:pt>
                <c:pt idx="5">
                  <c:v>Степендии за общественную работу</c:v>
                </c:pt>
                <c:pt idx="6">
                  <c:v>Стипендии за культурно-массовую работу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100</c:v>
                </c:pt>
                <c:pt idx="1">
                  <c:v>0</c:v>
                </c:pt>
                <c:pt idx="2">
                  <c:v>50</c:v>
                </c:pt>
                <c:pt idx="3">
                  <c:v>22.222222222222214</c:v>
                </c:pt>
                <c:pt idx="4">
                  <c:v>75</c:v>
                </c:pt>
                <c:pt idx="5">
                  <c:v>0</c:v>
                </c:pt>
                <c:pt idx="6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Лист1!$C$2:$C$8</c:f>
              <c:strCache>
                <c:ptCount val="7"/>
                <c:pt idx="0">
                  <c:v>Стипендии Президента РФ</c:v>
                </c:pt>
                <c:pt idx="1">
                  <c:v>Степендии Правительства РФ</c:v>
                </c:pt>
                <c:pt idx="2">
                  <c:v>Стипендии за успехи в учебе</c:v>
                </c:pt>
                <c:pt idx="3">
                  <c:v>Стипендии на НИР</c:v>
                </c:pt>
                <c:pt idx="4">
                  <c:v>Спортивные стипендии</c:v>
                </c:pt>
                <c:pt idx="5">
                  <c:v>Степендии за общественную работу</c:v>
                </c:pt>
                <c:pt idx="6">
                  <c:v>Стипендии за культурно-массовую работу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100</c:v>
                </c:pt>
                <c:pt idx="1">
                  <c:v>63.636363636363626</c:v>
                </c:pt>
                <c:pt idx="2">
                  <c:v>25</c:v>
                </c:pt>
                <c:pt idx="3">
                  <c:v>62.5</c:v>
                </c:pt>
                <c:pt idx="4">
                  <c:v>37.5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Лист1!$C$2:$C$8</c:f>
              <c:strCache>
                <c:ptCount val="7"/>
                <c:pt idx="0">
                  <c:v>Стипендии Президента РФ</c:v>
                </c:pt>
                <c:pt idx="1">
                  <c:v>Степендии Правительства РФ</c:v>
                </c:pt>
                <c:pt idx="2">
                  <c:v>Стипендии за успехи в учебе</c:v>
                </c:pt>
                <c:pt idx="3">
                  <c:v>Стипендии на НИР</c:v>
                </c:pt>
                <c:pt idx="4">
                  <c:v>Спортивные стипендии</c:v>
                </c:pt>
                <c:pt idx="5">
                  <c:v>Степендии за общественную работу</c:v>
                </c:pt>
                <c:pt idx="6">
                  <c:v>Стипендии за культурно-массовую работу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100</c:v>
                </c:pt>
                <c:pt idx="1">
                  <c:v>30</c:v>
                </c:pt>
                <c:pt idx="2">
                  <c:v>0</c:v>
                </c:pt>
                <c:pt idx="3">
                  <c:v>100</c:v>
                </c:pt>
                <c:pt idx="4">
                  <c:v>0</c:v>
                </c:pt>
                <c:pt idx="5">
                  <c:v>0</c:v>
                </c:pt>
                <c:pt idx="6">
                  <c:v>33</c:v>
                </c:pt>
              </c:numCache>
            </c:numRef>
          </c:val>
        </c:ser>
        <c:ser>
          <c:idx val="3"/>
          <c:order val="3"/>
          <c:tx>
            <c:strRef>
              <c:f>Лист1!$G$1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Лист1!$C$2:$C$8</c:f>
              <c:strCache>
                <c:ptCount val="7"/>
                <c:pt idx="0">
                  <c:v>Стипендии Президента РФ</c:v>
                </c:pt>
                <c:pt idx="1">
                  <c:v>Степендии Правительства РФ</c:v>
                </c:pt>
                <c:pt idx="2">
                  <c:v>Стипендии за успехи в учебе</c:v>
                </c:pt>
                <c:pt idx="3">
                  <c:v>Стипендии на НИР</c:v>
                </c:pt>
                <c:pt idx="4">
                  <c:v>Спортивные стипендии</c:v>
                </c:pt>
                <c:pt idx="5">
                  <c:v>Степендии за общественную работу</c:v>
                </c:pt>
                <c:pt idx="6">
                  <c:v>Стипендии за культурно-массовую работу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75</c:v>
                </c:pt>
                <c:pt idx="1">
                  <c:v>46.153846153846132</c:v>
                </c:pt>
                <c:pt idx="2">
                  <c:v>100</c:v>
                </c:pt>
                <c:pt idx="3">
                  <c:v>81.818181818181785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123968"/>
        <c:axId val="143125504"/>
        <c:axId val="0"/>
      </c:bar3DChart>
      <c:catAx>
        <c:axId val="14312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3125504"/>
        <c:crosses val="autoZero"/>
        <c:auto val="1"/>
        <c:lblAlgn val="ctr"/>
        <c:lblOffset val="100"/>
        <c:noMultiLvlLbl val="0"/>
      </c:catAx>
      <c:valAx>
        <c:axId val="143125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Доля</a:t>
                </a:r>
                <a:r>
                  <a:rPr lang="ru-RU" baseline="0" dirty="0" smtClean="0"/>
                  <a:t> студентов кафедры, получающих стипендию соответствующего типа от общего количества назначенных стипендий по ВУЗу, %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123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204296524372085"/>
          <c:y val="7.8561017374881054E-2"/>
          <c:w val="0.52870139649386416"/>
          <c:h val="0.72409104302420513"/>
        </c:manualLayout>
      </c:layout>
      <c:radarChart>
        <c:radarStyle val="marker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Пороговое значение показателя трудоустройства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accent5"/>
                </a:solidFill>
              </a:ln>
            </c:spPr>
          </c:marker>
          <c:cat>
            <c:numRef>
              <c:f>Лист2!$C$2:$G$2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Лист2!$C$3:$G$3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19.03.01 - Биотехнология</c:v>
                </c:pt>
              </c:strCache>
            </c:strRef>
          </c:tx>
          <c:marker>
            <c:symbol val="circle"/>
            <c:size val="9"/>
            <c:spPr>
              <a:solidFill>
                <a:schemeClr val="bg1"/>
              </a:solidFill>
            </c:spPr>
          </c:marker>
          <c:cat>
            <c:numRef>
              <c:f>Лист2!$C$2:$G$2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Лист2!$C$4:$G$4</c:f>
              <c:numCache>
                <c:formatCode>General</c:formatCode>
                <c:ptCount val="5"/>
                <c:pt idx="0">
                  <c:v>82</c:v>
                </c:pt>
                <c:pt idx="1">
                  <c:v>88</c:v>
                </c:pt>
                <c:pt idx="2">
                  <c:v>85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19.03.02 - Продукты питания из растительного сырья</c:v>
                </c:pt>
              </c:strCache>
            </c:strRef>
          </c:tx>
          <c:marker>
            <c:symbol val="circle"/>
            <c:size val="9"/>
            <c:spPr>
              <a:solidFill>
                <a:schemeClr val="bg1"/>
              </a:solidFill>
            </c:spPr>
          </c:marker>
          <c:cat>
            <c:numRef>
              <c:f>Лист2!$C$2:$G$2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Лист2!$C$5:$G$5</c:f>
              <c:numCache>
                <c:formatCode>General</c:formatCode>
                <c:ptCount val="5"/>
                <c:pt idx="0">
                  <c:v>86</c:v>
                </c:pt>
                <c:pt idx="1">
                  <c:v>78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225088"/>
        <c:axId val="133227264"/>
      </c:radarChart>
      <c:catAx>
        <c:axId val="1332250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3227264"/>
        <c:crosses val="autoZero"/>
        <c:auto val="1"/>
        <c:lblAlgn val="ctr"/>
        <c:lblOffset val="100"/>
        <c:noMultiLvlLbl val="0"/>
      </c:catAx>
      <c:valAx>
        <c:axId val="13322726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33225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0402E-D70B-496E-A4B4-CB35C2E216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5E702D-D0CE-4027-8F81-CF90B7FD3A19}">
      <dgm:prSet phldrT="[Текст]"/>
      <dgm:spPr/>
      <dgm:t>
        <a:bodyPr/>
        <a:lstStyle/>
        <a:p>
          <a:r>
            <a:rPr lang="ru-RU" b="1" i="0" dirty="0" smtClean="0">
              <a:latin typeface="Trebuchet MS" panose="020B0603020202020204" pitchFamily="34" charset="0"/>
              <a:cs typeface="Times New Roman" pitchFamily="18" charset="0"/>
            </a:rPr>
            <a:t>Глубокая биотехнологическая переработка вторичных сырьевых растительных ресурсов</a:t>
          </a:r>
          <a:endParaRPr lang="ru-RU" i="0" dirty="0">
            <a:latin typeface="Trebuchet MS" panose="020B0603020202020204" pitchFamily="34" charset="0"/>
          </a:endParaRPr>
        </a:p>
      </dgm:t>
    </dgm:pt>
    <dgm:pt modelId="{62688742-1D9A-42EE-9B9C-6D90E5C9D77A}" type="parTrans" cxnId="{A4E59E7D-10B2-4A2F-8226-8213B1236688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0F41348D-F629-4CF9-A435-4063F937C85D}" type="sibTrans" cxnId="{A4E59E7D-10B2-4A2F-8226-8213B1236688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2DE6DED0-B6F5-44DA-A9B6-B4545377F82A}">
      <dgm:prSet phldrT="[Текст]"/>
      <dgm:spPr/>
      <dgm:t>
        <a:bodyPr/>
        <a:lstStyle/>
        <a:p>
          <a:r>
            <a:rPr lang="ru-RU" b="1" i="0" dirty="0" smtClean="0">
              <a:latin typeface="Trebuchet MS" panose="020B0603020202020204" pitchFamily="34" charset="0"/>
              <a:cs typeface="Times New Roman" pitchFamily="18" charset="0"/>
            </a:rPr>
            <a:t>Практические и теоретические аспекты создания функциональных продуктов питания</a:t>
          </a:r>
          <a:endParaRPr lang="ru-RU" i="0" dirty="0">
            <a:latin typeface="Trebuchet MS" panose="020B0603020202020204" pitchFamily="34" charset="0"/>
          </a:endParaRPr>
        </a:p>
      </dgm:t>
    </dgm:pt>
    <dgm:pt modelId="{4C605632-AB3D-41E3-AF20-D94E9CEF978F}" type="parTrans" cxnId="{1653ED26-675C-4898-A3FC-BCAFF5D392BC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8871608E-C591-41FD-8398-5858FD489CA5}" type="sibTrans" cxnId="{1653ED26-675C-4898-A3FC-BCAFF5D392BC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26FB8E56-BFCC-445D-B08B-47CA3F9B9216}">
      <dgm:prSet phldrT="[Текст]"/>
      <dgm:spPr/>
      <dgm:t>
        <a:bodyPr/>
        <a:lstStyle/>
        <a:p>
          <a:r>
            <a:rPr lang="ru-RU" b="1" i="0" dirty="0" smtClean="0">
              <a:latin typeface="Trebuchet MS" panose="020B0603020202020204" pitchFamily="34" charset="0"/>
              <a:cs typeface="Times New Roman" pitchFamily="18" charset="0"/>
            </a:rPr>
            <a:t>Биотехнология функциональных напитков</a:t>
          </a:r>
          <a:endParaRPr lang="ru-RU" i="0" dirty="0">
            <a:latin typeface="Trebuchet MS" panose="020B0603020202020204" pitchFamily="34" charset="0"/>
          </a:endParaRPr>
        </a:p>
      </dgm:t>
    </dgm:pt>
    <dgm:pt modelId="{8F7F1DA1-BB69-4C9F-9398-A9CF32BBF1D0}" type="parTrans" cxnId="{7F0C8740-07BF-492F-909D-6F6240708447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5F4BB9F4-78E1-4365-B660-FC824640E451}" type="sibTrans" cxnId="{7F0C8740-07BF-492F-909D-6F6240708447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6DE36580-4736-4BDB-BD57-4D65C2FF2458}">
      <dgm:prSet/>
      <dgm:spPr/>
      <dgm:t>
        <a:bodyPr/>
        <a:lstStyle/>
        <a:p>
          <a:r>
            <a:rPr lang="ru-RU" b="1" i="0" dirty="0" smtClean="0">
              <a:latin typeface="Trebuchet MS" panose="020B0603020202020204" pitchFamily="34" charset="0"/>
              <a:cs typeface="Times New Roman" pitchFamily="18" charset="0"/>
            </a:rPr>
            <a:t>Синтез, выделение и модификация биологически активных соединений</a:t>
          </a:r>
          <a:endParaRPr lang="ru-RU" i="0" dirty="0">
            <a:latin typeface="Trebuchet MS" panose="020B0603020202020204" pitchFamily="34" charset="0"/>
          </a:endParaRPr>
        </a:p>
      </dgm:t>
    </dgm:pt>
    <dgm:pt modelId="{8BE4CB5F-EC90-4767-A2D5-8E1EF647D627}" type="parTrans" cxnId="{92BEC3AD-B89F-4234-9829-B9D74FAF5F0F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4A5CC3BE-2CDC-411B-9E24-D32CA3579993}" type="sibTrans" cxnId="{92BEC3AD-B89F-4234-9829-B9D74FAF5F0F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F2164A95-4AE3-441B-BBFC-4CCF37704C78}">
      <dgm:prSet/>
      <dgm:spPr/>
      <dgm:t>
        <a:bodyPr/>
        <a:lstStyle/>
        <a:p>
          <a:r>
            <a:rPr lang="ru-RU" b="1" i="0" dirty="0" smtClean="0">
              <a:latin typeface="Trebuchet MS" panose="020B0603020202020204" pitchFamily="34" charset="0"/>
              <a:cs typeface="Times New Roman" pitchFamily="18" charset="0"/>
            </a:rPr>
            <a:t>Разработка и совершенствование технологий виноградного и плодового виноделия применительно к процессам коррекции и стабилизации кондиций</a:t>
          </a:r>
          <a:endParaRPr lang="ru-RU" i="0" dirty="0">
            <a:latin typeface="Trebuchet MS" panose="020B0603020202020204" pitchFamily="34" charset="0"/>
          </a:endParaRPr>
        </a:p>
      </dgm:t>
    </dgm:pt>
    <dgm:pt modelId="{6A87DB16-88E6-48A4-8808-9960B13956A7}" type="parTrans" cxnId="{36BA049F-AC11-4354-B5D3-CFD34B1A73E2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61794533-2B05-4A1F-AA1F-964D750093CD}" type="sibTrans" cxnId="{36BA049F-AC11-4354-B5D3-CFD34B1A73E2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87F86D40-DE9B-4BDA-A761-C3FB13172257}">
      <dgm:prSet/>
      <dgm:spPr/>
      <dgm:t>
        <a:bodyPr/>
        <a:lstStyle/>
        <a:p>
          <a:r>
            <a:rPr lang="ru-RU" b="1" i="0" dirty="0" smtClean="0">
              <a:latin typeface="Trebuchet MS" panose="020B0603020202020204" pitchFamily="34" charset="0"/>
              <a:cs typeface="Times New Roman" pitchFamily="18" charset="0"/>
            </a:rPr>
            <a:t>Разработка  технологии культивирования </a:t>
          </a:r>
          <a:r>
            <a:rPr lang="ru-RU" b="1" i="0" dirty="0" err="1" smtClean="0">
              <a:latin typeface="Trebuchet MS" panose="020B0603020202020204" pitchFamily="34" charset="0"/>
              <a:cs typeface="Times New Roman" pitchFamily="18" charset="0"/>
            </a:rPr>
            <a:t>базидиальных</a:t>
          </a:r>
          <a:r>
            <a:rPr lang="ru-RU" b="1" i="0" dirty="0" smtClean="0">
              <a:latin typeface="Trebuchet MS" panose="020B0603020202020204" pitchFamily="34" charset="0"/>
              <a:cs typeface="Times New Roman" pitchFamily="18" charset="0"/>
            </a:rPr>
            <a:t> грибов рода </a:t>
          </a:r>
          <a:r>
            <a:rPr lang="en-US" b="1" i="1" dirty="0" err="1" smtClean="0">
              <a:latin typeface="Trebuchet MS" panose="020B0603020202020204" pitchFamily="34" charset="0"/>
              <a:cs typeface="Times New Roman" pitchFamily="18" charset="0"/>
            </a:rPr>
            <a:t>Lentinula</a:t>
          </a:r>
          <a:r>
            <a:rPr lang="en-US" b="1" i="1" dirty="0" smtClean="0">
              <a:latin typeface="Trebuchet MS" panose="020B0603020202020204" pitchFamily="34" charset="0"/>
              <a:cs typeface="Times New Roman" pitchFamily="18" charset="0"/>
            </a:rPr>
            <a:t> </a:t>
          </a:r>
          <a:r>
            <a:rPr lang="en-US" b="1" i="1" dirty="0" err="1" smtClean="0">
              <a:latin typeface="Trebuchet MS" panose="020B0603020202020204" pitchFamily="34" charset="0"/>
              <a:cs typeface="Times New Roman" pitchFamily="18" charset="0"/>
            </a:rPr>
            <a:t>edodes</a:t>
          </a:r>
          <a:r>
            <a:rPr lang="ru-RU" b="1" i="0" dirty="0" smtClean="0">
              <a:latin typeface="Trebuchet MS" panose="020B0603020202020204" pitchFamily="34" charset="0"/>
              <a:cs typeface="Times New Roman" pitchFamily="18" charset="0"/>
            </a:rPr>
            <a:t>, </a:t>
          </a:r>
          <a:r>
            <a:rPr lang="en-US" b="1" i="1" dirty="0" err="1" smtClean="0">
              <a:latin typeface="Trebuchet MS" panose="020B0603020202020204" pitchFamily="34" charset="0"/>
              <a:cs typeface="Times New Roman" pitchFamily="18" charset="0"/>
            </a:rPr>
            <a:t>Grifola</a:t>
          </a:r>
          <a:r>
            <a:rPr lang="en-US" b="1" i="1" dirty="0" smtClean="0">
              <a:latin typeface="Trebuchet MS" panose="020B0603020202020204" pitchFamily="34" charset="0"/>
              <a:cs typeface="Times New Roman" pitchFamily="18" charset="0"/>
            </a:rPr>
            <a:t> </a:t>
          </a:r>
          <a:r>
            <a:rPr lang="en-US" b="1" i="1" dirty="0" err="1" smtClean="0">
              <a:latin typeface="Trebuchet MS" panose="020B0603020202020204" pitchFamily="34" charset="0"/>
              <a:cs typeface="Times New Roman" pitchFamily="18" charset="0"/>
            </a:rPr>
            <a:t>frondosa</a:t>
          </a:r>
          <a:r>
            <a:rPr lang="ru-RU" b="1" i="0" dirty="0" smtClean="0">
              <a:latin typeface="Trebuchet MS" panose="020B0603020202020204" pitchFamily="34" charset="0"/>
              <a:cs typeface="Times New Roman" pitchFamily="18" charset="0"/>
            </a:rPr>
            <a:t>, </a:t>
          </a:r>
          <a:r>
            <a:rPr lang="en-US" b="1" i="1" dirty="0" err="1" smtClean="0">
              <a:latin typeface="Trebuchet MS" panose="020B0603020202020204" pitchFamily="34" charset="0"/>
              <a:cs typeface="Times New Roman" pitchFamily="18" charset="0"/>
            </a:rPr>
            <a:t>Ganoderma</a:t>
          </a:r>
          <a:r>
            <a:rPr lang="ru-RU" b="1" i="0" dirty="0" smtClean="0">
              <a:latin typeface="Trebuchet MS" panose="020B0603020202020204" pitchFamily="34" charset="0"/>
              <a:cs typeface="Times New Roman" pitchFamily="18" charset="0"/>
            </a:rPr>
            <a:t>, </a:t>
          </a:r>
          <a:r>
            <a:rPr lang="en-US" b="1" i="1" dirty="0" err="1" smtClean="0">
              <a:latin typeface="Trebuchet MS" panose="020B0603020202020204" pitchFamily="34" charset="0"/>
              <a:cs typeface="Times New Roman" pitchFamily="18" charset="0"/>
            </a:rPr>
            <a:t>Armillaria</a:t>
          </a:r>
          <a:r>
            <a:rPr lang="en-US" b="1" i="1" dirty="0" smtClean="0">
              <a:latin typeface="Trebuchet MS" panose="020B0603020202020204" pitchFamily="34" charset="0"/>
              <a:cs typeface="Times New Roman" pitchFamily="18" charset="0"/>
            </a:rPr>
            <a:t> </a:t>
          </a:r>
          <a:r>
            <a:rPr lang="en-US" b="1" i="1" dirty="0" err="1" smtClean="0">
              <a:latin typeface="Trebuchet MS" panose="020B0603020202020204" pitchFamily="34" charset="0"/>
              <a:cs typeface="Times New Roman" pitchFamily="18" charset="0"/>
            </a:rPr>
            <a:t>mellea</a:t>
          </a:r>
          <a:endParaRPr lang="ru-RU" i="1" dirty="0">
            <a:latin typeface="Trebuchet MS" panose="020B0603020202020204" pitchFamily="34" charset="0"/>
          </a:endParaRPr>
        </a:p>
      </dgm:t>
    </dgm:pt>
    <dgm:pt modelId="{9F85899D-7314-4513-A2AE-612056357DB5}" type="parTrans" cxnId="{F2B00528-B4CF-488A-9DF2-9E8F06BBC77B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CF685BC2-5BDA-49FD-8255-5154B2F74BC9}" type="sibTrans" cxnId="{F2B00528-B4CF-488A-9DF2-9E8F06BBC77B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BD0A6EC3-BEA0-4218-B096-7D340154DF1B}" type="pres">
      <dgm:prSet presAssocID="{A4E0402E-D70B-496E-A4B4-CB35C2E216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AB7112D-6CFD-41A8-BADF-E2B111FD9616}" type="pres">
      <dgm:prSet presAssocID="{A4E0402E-D70B-496E-A4B4-CB35C2E2161D}" presName="Name1" presStyleCnt="0"/>
      <dgm:spPr/>
    </dgm:pt>
    <dgm:pt modelId="{8C5F7D1D-9731-4867-9E24-733894F7AC3B}" type="pres">
      <dgm:prSet presAssocID="{A4E0402E-D70B-496E-A4B4-CB35C2E2161D}" presName="cycle" presStyleCnt="0"/>
      <dgm:spPr/>
    </dgm:pt>
    <dgm:pt modelId="{03EF706A-54A0-4A69-81E9-67CBC8526A52}" type="pres">
      <dgm:prSet presAssocID="{A4E0402E-D70B-496E-A4B4-CB35C2E2161D}" presName="srcNode" presStyleLbl="node1" presStyleIdx="0" presStyleCnt="6"/>
      <dgm:spPr/>
    </dgm:pt>
    <dgm:pt modelId="{B71ED0E6-DDEC-44BC-92FC-47808C2777C8}" type="pres">
      <dgm:prSet presAssocID="{A4E0402E-D70B-496E-A4B4-CB35C2E2161D}" presName="conn" presStyleLbl="parChTrans1D2" presStyleIdx="0" presStyleCnt="1"/>
      <dgm:spPr/>
      <dgm:t>
        <a:bodyPr/>
        <a:lstStyle/>
        <a:p>
          <a:endParaRPr lang="ru-RU"/>
        </a:p>
      </dgm:t>
    </dgm:pt>
    <dgm:pt modelId="{91F86E2B-4006-4FC3-834D-56B5706A6B95}" type="pres">
      <dgm:prSet presAssocID="{A4E0402E-D70B-496E-A4B4-CB35C2E2161D}" presName="extraNode" presStyleLbl="node1" presStyleIdx="0" presStyleCnt="6"/>
      <dgm:spPr/>
    </dgm:pt>
    <dgm:pt modelId="{7E6EAE8B-84E1-4B64-99E6-6F6E587D35E1}" type="pres">
      <dgm:prSet presAssocID="{A4E0402E-D70B-496E-A4B4-CB35C2E2161D}" presName="dstNode" presStyleLbl="node1" presStyleIdx="0" presStyleCnt="6"/>
      <dgm:spPr/>
    </dgm:pt>
    <dgm:pt modelId="{9D0E35D8-C4D2-430C-997B-BECBE8D7D6FD}" type="pres">
      <dgm:prSet presAssocID="{5C5E702D-D0CE-4027-8F81-CF90B7FD3A1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BBEBD-FE4F-4EA7-85CC-86C6F37980B2}" type="pres">
      <dgm:prSet presAssocID="{5C5E702D-D0CE-4027-8F81-CF90B7FD3A19}" presName="accent_1" presStyleCnt="0"/>
      <dgm:spPr/>
    </dgm:pt>
    <dgm:pt modelId="{520897EC-64B2-4FA1-B637-0041C33381BA}" type="pres">
      <dgm:prSet presAssocID="{5C5E702D-D0CE-4027-8F81-CF90B7FD3A19}" presName="accentRepeatNode" presStyleLbl="solidFgAcc1" presStyleIdx="0" presStyleCnt="6"/>
      <dgm:spPr/>
    </dgm:pt>
    <dgm:pt modelId="{108069BB-D87C-446D-AF13-3CCA74F779B9}" type="pres">
      <dgm:prSet presAssocID="{2DE6DED0-B6F5-44DA-A9B6-B4545377F82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0BDD9-95B5-40CF-BBE6-6ABB7A290B61}" type="pres">
      <dgm:prSet presAssocID="{2DE6DED0-B6F5-44DA-A9B6-B4545377F82A}" presName="accent_2" presStyleCnt="0"/>
      <dgm:spPr/>
    </dgm:pt>
    <dgm:pt modelId="{983CF4D7-F7BF-4DC4-A6CB-7C48A0DA226F}" type="pres">
      <dgm:prSet presAssocID="{2DE6DED0-B6F5-44DA-A9B6-B4545377F82A}" presName="accentRepeatNode" presStyleLbl="solidFgAcc1" presStyleIdx="1" presStyleCnt="6"/>
      <dgm:spPr/>
    </dgm:pt>
    <dgm:pt modelId="{51BB67C5-96BF-4A2B-BBC5-E3FADB9AFE50}" type="pres">
      <dgm:prSet presAssocID="{6DE36580-4736-4BDB-BD57-4D65C2FF245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D50F2-3CE9-4D22-ADC3-F5E556DBFD29}" type="pres">
      <dgm:prSet presAssocID="{6DE36580-4736-4BDB-BD57-4D65C2FF2458}" presName="accent_3" presStyleCnt="0"/>
      <dgm:spPr/>
    </dgm:pt>
    <dgm:pt modelId="{D7C1C49B-B7C7-477D-988D-FE94F522D52D}" type="pres">
      <dgm:prSet presAssocID="{6DE36580-4736-4BDB-BD57-4D65C2FF2458}" presName="accentRepeatNode" presStyleLbl="solidFgAcc1" presStyleIdx="2" presStyleCnt="6"/>
      <dgm:spPr/>
    </dgm:pt>
    <dgm:pt modelId="{6B369BCE-2EEB-41F4-89CB-F621B5235190}" type="pres">
      <dgm:prSet presAssocID="{26FB8E56-BFCC-445D-B08B-47CA3F9B921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63D11-26FE-4764-880C-7F4A7CDE2FD2}" type="pres">
      <dgm:prSet presAssocID="{26FB8E56-BFCC-445D-B08B-47CA3F9B9216}" presName="accent_4" presStyleCnt="0"/>
      <dgm:spPr/>
    </dgm:pt>
    <dgm:pt modelId="{5FBEC2D3-6C58-46A3-9FAB-4B827B94A0D0}" type="pres">
      <dgm:prSet presAssocID="{26FB8E56-BFCC-445D-B08B-47CA3F9B9216}" presName="accentRepeatNode" presStyleLbl="solidFgAcc1" presStyleIdx="3" presStyleCnt="6"/>
      <dgm:spPr/>
    </dgm:pt>
    <dgm:pt modelId="{87D6ED8B-4F41-4645-B28A-DFAA24E07A8C}" type="pres">
      <dgm:prSet presAssocID="{F2164A95-4AE3-441B-BBFC-4CCF37704C7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F309D-9C1E-4C9E-89B8-F020F56CA2D7}" type="pres">
      <dgm:prSet presAssocID="{F2164A95-4AE3-441B-BBFC-4CCF37704C78}" presName="accent_5" presStyleCnt="0"/>
      <dgm:spPr/>
    </dgm:pt>
    <dgm:pt modelId="{4265F57F-D686-42C1-A995-4A2FF9079AD2}" type="pres">
      <dgm:prSet presAssocID="{F2164A95-4AE3-441B-BBFC-4CCF37704C78}" presName="accentRepeatNode" presStyleLbl="solidFgAcc1" presStyleIdx="4" presStyleCnt="6"/>
      <dgm:spPr/>
    </dgm:pt>
    <dgm:pt modelId="{ECC5651E-AB62-49A1-9D6E-03EFD9BBF12C}" type="pres">
      <dgm:prSet presAssocID="{87F86D40-DE9B-4BDA-A761-C3FB1317225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E1DF7-7E71-4736-A1C1-8538751C8138}" type="pres">
      <dgm:prSet presAssocID="{87F86D40-DE9B-4BDA-A761-C3FB13172257}" presName="accent_6" presStyleCnt="0"/>
      <dgm:spPr/>
    </dgm:pt>
    <dgm:pt modelId="{7AA8E819-208D-4F8E-938A-86F3746BF1B4}" type="pres">
      <dgm:prSet presAssocID="{87F86D40-DE9B-4BDA-A761-C3FB13172257}" presName="accentRepeatNode" presStyleLbl="solidFgAcc1" presStyleIdx="5" presStyleCnt="6"/>
      <dgm:spPr/>
    </dgm:pt>
  </dgm:ptLst>
  <dgm:cxnLst>
    <dgm:cxn modelId="{41EAE5AD-D17B-49D3-9C6B-4176B6412010}" type="presOf" srcId="{87F86D40-DE9B-4BDA-A761-C3FB13172257}" destId="{ECC5651E-AB62-49A1-9D6E-03EFD9BBF12C}" srcOrd="0" destOrd="0" presId="urn:microsoft.com/office/officeart/2008/layout/VerticalCurvedList"/>
    <dgm:cxn modelId="{F2B00528-B4CF-488A-9DF2-9E8F06BBC77B}" srcId="{A4E0402E-D70B-496E-A4B4-CB35C2E2161D}" destId="{87F86D40-DE9B-4BDA-A761-C3FB13172257}" srcOrd="5" destOrd="0" parTransId="{9F85899D-7314-4513-A2AE-612056357DB5}" sibTransId="{CF685BC2-5BDA-49FD-8255-5154B2F74BC9}"/>
    <dgm:cxn modelId="{491A2158-CC21-454E-B2A1-5E9E3BA87BB2}" type="presOf" srcId="{2DE6DED0-B6F5-44DA-A9B6-B4545377F82A}" destId="{108069BB-D87C-446D-AF13-3CCA74F779B9}" srcOrd="0" destOrd="0" presId="urn:microsoft.com/office/officeart/2008/layout/VerticalCurvedList"/>
    <dgm:cxn modelId="{A4E59E7D-10B2-4A2F-8226-8213B1236688}" srcId="{A4E0402E-D70B-496E-A4B4-CB35C2E2161D}" destId="{5C5E702D-D0CE-4027-8F81-CF90B7FD3A19}" srcOrd="0" destOrd="0" parTransId="{62688742-1D9A-42EE-9B9C-6D90E5C9D77A}" sibTransId="{0F41348D-F629-4CF9-A435-4063F937C85D}"/>
    <dgm:cxn modelId="{92BEC3AD-B89F-4234-9829-B9D74FAF5F0F}" srcId="{A4E0402E-D70B-496E-A4B4-CB35C2E2161D}" destId="{6DE36580-4736-4BDB-BD57-4D65C2FF2458}" srcOrd="2" destOrd="0" parTransId="{8BE4CB5F-EC90-4767-A2D5-8E1EF647D627}" sibTransId="{4A5CC3BE-2CDC-411B-9E24-D32CA3579993}"/>
    <dgm:cxn modelId="{1653ED26-675C-4898-A3FC-BCAFF5D392BC}" srcId="{A4E0402E-D70B-496E-A4B4-CB35C2E2161D}" destId="{2DE6DED0-B6F5-44DA-A9B6-B4545377F82A}" srcOrd="1" destOrd="0" parTransId="{4C605632-AB3D-41E3-AF20-D94E9CEF978F}" sibTransId="{8871608E-C591-41FD-8398-5858FD489CA5}"/>
    <dgm:cxn modelId="{3D5594FB-05D5-4E82-BC8B-30576FCCF76C}" type="presOf" srcId="{5C5E702D-D0CE-4027-8F81-CF90B7FD3A19}" destId="{9D0E35D8-C4D2-430C-997B-BECBE8D7D6FD}" srcOrd="0" destOrd="0" presId="urn:microsoft.com/office/officeart/2008/layout/VerticalCurvedList"/>
    <dgm:cxn modelId="{7F0C8740-07BF-492F-909D-6F6240708447}" srcId="{A4E0402E-D70B-496E-A4B4-CB35C2E2161D}" destId="{26FB8E56-BFCC-445D-B08B-47CA3F9B9216}" srcOrd="3" destOrd="0" parTransId="{8F7F1DA1-BB69-4C9F-9398-A9CF32BBF1D0}" sibTransId="{5F4BB9F4-78E1-4365-B660-FC824640E451}"/>
    <dgm:cxn modelId="{E99BAA9A-4848-4A3E-9866-F912A9765508}" type="presOf" srcId="{6DE36580-4736-4BDB-BD57-4D65C2FF2458}" destId="{51BB67C5-96BF-4A2B-BBC5-E3FADB9AFE50}" srcOrd="0" destOrd="0" presId="urn:microsoft.com/office/officeart/2008/layout/VerticalCurvedList"/>
    <dgm:cxn modelId="{36BA049F-AC11-4354-B5D3-CFD34B1A73E2}" srcId="{A4E0402E-D70B-496E-A4B4-CB35C2E2161D}" destId="{F2164A95-4AE3-441B-BBFC-4CCF37704C78}" srcOrd="4" destOrd="0" parTransId="{6A87DB16-88E6-48A4-8808-9960B13956A7}" sibTransId="{61794533-2B05-4A1F-AA1F-964D750093CD}"/>
    <dgm:cxn modelId="{65CAD953-3B42-4F59-971C-F0C40BF468DE}" type="presOf" srcId="{A4E0402E-D70B-496E-A4B4-CB35C2E2161D}" destId="{BD0A6EC3-BEA0-4218-B096-7D340154DF1B}" srcOrd="0" destOrd="0" presId="urn:microsoft.com/office/officeart/2008/layout/VerticalCurvedList"/>
    <dgm:cxn modelId="{1BF4D506-25E7-4EBF-B20D-6A4FD9DD6C66}" type="presOf" srcId="{0F41348D-F629-4CF9-A435-4063F937C85D}" destId="{B71ED0E6-DDEC-44BC-92FC-47808C2777C8}" srcOrd="0" destOrd="0" presId="urn:microsoft.com/office/officeart/2008/layout/VerticalCurvedList"/>
    <dgm:cxn modelId="{D08F67DC-CE38-4A9C-BBDC-994DF353C2C2}" type="presOf" srcId="{26FB8E56-BFCC-445D-B08B-47CA3F9B9216}" destId="{6B369BCE-2EEB-41F4-89CB-F621B5235190}" srcOrd="0" destOrd="0" presId="urn:microsoft.com/office/officeart/2008/layout/VerticalCurvedList"/>
    <dgm:cxn modelId="{C528B131-CB09-4D95-9E57-56D0D5A39AE1}" type="presOf" srcId="{F2164A95-4AE3-441B-BBFC-4CCF37704C78}" destId="{87D6ED8B-4F41-4645-B28A-DFAA24E07A8C}" srcOrd="0" destOrd="0" presId="urn:microsoft.com/office/officeart/2008/layout/VerticalCurvedList"/>
    <dgm:cxn modelId="{9BC2279B-4879-4231-957D-39C184F84663}" type="presParOf" srcId="{BD0A6EC3-BEA0-4218-B096-7D340154DF1B}" destId="{6AB7112D-6CFD-41A8-BADF-E2B111FD9616}" srcOrd="0" destOrd="0" presId="urn:microsoft.com/office/officeart/2008/layout/VerticalCurvedList"/>
    <dgm:cxn modelId="{EE95A911-00C8-4036-8C35-BC799D750A61}" type="presParOf" srcId="{6AB7112D-6CFD-41A8-BADF-E2B111FD9616}" destId="{8C5F7D1D-9731-4867-9E24-733894F7AC3B}" srcOrd="0" destOrd="0" presId="urn:microsoft.com/office/officeart/2008/layout/VerticalCurvedList"/>
    <dgm:cxn modelId="{FA3B266D-10DD-4C82-9A6F-C68CCDE8BC11}" type="presParOf" srcId="{8C5F7D1D-9731-4867-9E24-733894F7AC3B}" destId="{03EF706A-54A0-4A69-81E9-67CBC8526A52}" srcOrd="0" destOrd="0" presId="urn:microsoft.com/office/officeart/2008/layout/VerticalCurvedList"/>
    <dgm:cxn modelId="{F677935B-FA4B-4552-924D-5AD9D69E021C}" type="presParOf" srcId="{8C5F7D1D-9731-4867-9E24-733894F7AC3B}" destId="{B71ED0E6-DDEC-44BC-92FC-47808C2777C8}" srcOrd="1" destOrd="0" presId="urn:microsoft.com/office/officeart/2008/layout/VerticalCurvedList"/>
    <dgm:cxn modelId="{145F2498-3837-444D-BC90-84EF91E08480}" type="presParOf" srcId="{8C5F7D1D-9731-4867-9E24-733894F7AC3B}" destId="{91F86E2B-4006-4FC3-834D-56B5706A6B95}" srcOrd="2" destOrd="0" presId="urn:microsoft.com/office/officeart/2008/layout/VerticalCurvedList"/>
    <dgm:cxn modelId="{6D0A88B5-0BEE-40F4-89AD-22EF691A1463}" type="presParOf" srcId="{8C5F7D1D-9731-4867-9E24-733894F7AC3B}" destId="{7E6EAE8B-84E1-4B64-99E6-6F6E587D35E1}" srcOrd="3" destOrd="0" presId="urn:microsoft.com/office/officeart/2008/layout/VerticalCurvedList"/>
    <dgm:cxn modelId="{2C7A80A9-4432-404E-8281-5F86D7BA550C}" type="presParOf" srcId="{6AB7112D-6CFD-41A8-BADF-E2B111FD9616}" destId="{9D0E35D8-C4D2-430C-997B-BECBE8D7D6FD}" srcOrd="1" destOrd="0" presId="urn:microsoft.com/office/officeart/2008/layout/VerticalCurvedList"/>
    <dgm:cxn modelId="{9312B74F-4BD2-47A5-B4B7-F7A5B11ADF47}" type="presParOf" srcId="{6AB7112D-6CFD-41A8-BADF-E2B111FD9616}" destId="{350BBEBD-FE4F-4EA7-85CC-86C6F37980B2}" srcOrd="2" destOrd="0" presId="urn:microsoft.com/office/officeart/2008/layout/VerticalCurvedList"/>
    <dgm:cxn modelId="{2BA36264-3FDA-45BB-84A0-8424AB3F49E5}" type="presParOf" srcId="{350BBEBD-FE4F-4EA7-85CC-86C6F37980B2}" destId="{520897EC-64B2-4FA1-B637-0041C33381BA}" srcOrd="0" destOrd="0" presId="urn:microsoft.com/office/officeart/2008/layout/VerticalCurvedList"/>
    <dgm:cxn modelId="{8A46C4A4-2B69-4AAF-B946-E85A5E65B9B1}" type="presParOf" srcId="{6AB7112D-6CFD-41A8-BADF-E2B111FD9616}" destId="{108069BB-D87C-446D-AF13-3CCA74F779B9}" srcOrd="3" destOrd="0" presId="urn:microsoft.com/office/officeart/2008/layout/VerticalCurvedList"/>
    <dgm:cxn modelId="{28969713-7539-4813-8EA4-FA17898D3CBB}" type="presParOf" srcId="{6AB7112D-6CFD-41A8-BADF-E2B111FD9616}" destId="{B360BDD9-95B5-40CF-BBE6-6ABB7A290B61}" srcOrd="4" destOrd="0" presId="urn:microsoft.com/office/officeart/2008/layout/VerticalCurvedList"/>
    <dgm:cxn modelId="{9AAA841F-5DFA-4A3F-B486-5778BC302AFA}" type="presParOf" srcId="{B360BDD9-95B5-40CF-BBE6-6ABB7A290B61}" destId="{983CF4D7-F7BF-4DC4-A6CB-7C48A0DA226F}" srcOrd="0" destOrd="0" presId="urn:microsoft.com/office/officeart/2008/layout/VerticalCurvedList"/>
    <dgm:cxn modelId="{50032A9D-9871-4E63-9E5C-4D4D0B4D6E16}" type="presParOf" srcId="{6AB7112D-6CFD-41A8-BADF-E2B111FD9616}" destId="{51BB67C5-96BF-4A2B-BBC5-E3FADB9AFE50}" srcOrd="5" destOrd="0" presId="urn:microsoft.com/office/officeart/2008/layout/VerticalCurvedList"/>
    <dgm:cxn modelId="{AEBF72EE-62E9-48B5-8865-FDE5A0D0CF3C}" type="presParOf" srcId="{6AB7112D-6CFD-41A8-BADF-E2B111FD9616}" destId="{314D50F2-3CE9-4D22-ADC3-F5E556DBFD29}" srcOrd="6" destOrd="0" presId="urn:microsoft.com/office/officeart/2008/layout/VerticalCurvedList"/>
    <dgm:cxn modelId="{6603E86C-34C5-47AA-80B0-9BA58BAE2C09}" type="presParOf" srcId="{314D50F2-3CE9-4D22-ADC3-F5E556DBFD29}" destId="{D7C1C49B-B7C7-477D-988D-FE94F522D52D}" srcOrd="0" destOrd="0" presId="urn:microsoft.com/office/officeart/2008/layout/VerticalCurvedList"/>
    <dgm:cxn modelId="{E4BEDAA3-D462-4520-953D-6BC233BDFA15}" type="presParOf" srcId="{6AB7112D-6CFD-41A8-BADF-E2B111FD9616}" destId="{6B369BCE-2EEB-41F4-89CB-F621B5235190}" srcOrd="7" destOrd="0" presId="urn:microsoft.com/office/officeart/2008/layout/VerticalCurvedList"/>
    <dgm:cxn modelId="{4C640B41-77F3-4DC6-88B5-2088EF660AB9}" type="presParOf" srcId="{6AB7112D-6CFD-41A8-BADF-E2B111FD9616}" destId="{99E63D11-26FE-4764-880C-7F4A7CDE2FD2}" srcOrd="8" destOrd="0" presId="urn:microsoft.com/office/officeart/2008/layout/VerticalCurvedList"/>
    <dgm:cxn modelId="{2D533965-F197-4BC8-B3AB-522088E74CD6}" type="presParOf" srcId="{99E63D11-26FE-4764-880C-7F4A7CDE2FD2}" destId="{5FBEC2D3-6C58-46A3-9FAB-4B827B94A0D0}" srcOrd="0" destOrd="0" presId="urn:microsoft.com/office/officeart/2008/layout/VerticalCurvedList"/>
    <dgm:cxn modelId="{F2082EB6-E51A-46CE-A18A-7A993E15D816}" type="presParOf" srcId="{6AB7112D-6CFD-41A8-BADF-E2B111FD9616}" destId="{87D6ED8B-4F41-4645-B28A-DFAA24E07A8C}" srcOrd="9" destOrd="0" presId="urn:microsoft.com/office/officeart/2008/layout/VerticalCurvedList"/>
    <dgm:cxn modelId="{B84D7DD2-0F6E-44E4-8BC4-EA2209CBCD18}" type="presParOf" srcId="{6AB7112D-6CFD-41A8-BADF-E2B111FD9616}" destId="{0AEF309D-9C1E-4C9E-89B8-F020F56CA2D7}" srcOrd="10" destOrd="0" presId="urn:microsoft.com/office/officeart/2008/layout/VerticalCurvedList"/>
    <dgm:cxn modelId="{CE96D9AD-5FC0-446D-9343-AD3F6E15CBE7}" type="presParOf" srcId="{0AEF309D-9C1E-4C9E-89B8-F020F56CA2D7}" destId="{4265F57F-D686-42C1-A995-4A2FF9079AD2}" srcOrd="0" destOrd="0" presId="urn:microsoft.com/office/officeart/2008/layout/VerticalCurvedList"/>
    <dgm:cxn modelId="{108A7207-3959-47D1-9E2D-172D78CC93FF}" type="presParOf" srcId="{6AB7112D-6CFD-41A8-BADF-E2B111FD9616}" destId="{ECC5651E-AB62-49A1-9D6E-03EFD9BBF12C}" srcOrd="11" destOrd="0" presId="urn:microsoft.com/office/officeart/2008/layout/VerticalCurvedList"/>
    <dgm:cxn modelId="{9EFBA5CE-E2FF-4677-A322-6606228FDA7A}" type="presParOf" srcId="{6AB7112D-6CFD-41A8-BADF-E2B111FD9616}" destId="{623E1DF7-7E71-4736-A1C1-8538751C8138}" srcOrd="12" destOrd="0" presId="urn:microsoft.com/office/officeart/2008/layout/VerticalCurvedList"/>
    <dgm:cxn modelId="{1B6891EE-5DA1-4173-8CEC-8BBD85981D6C}" type="presParOf" srcId="{623E1DF7-7E71-4736-A1C1-8538751C8138}" destId="{7AA8E819-208D-4F8E-938A-86F3746BF1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ED0E6-DDEC-44BC-92FC-47808C2777C8}">
      <dsp:nvSpPr>
        <dsp:cNvPr id="0" name=""/>
        <dsp:cNvSpPr/>
      </dsp:nvSpPr>
      <dsp:spPr>
        <a:xfrm>
          <a:off x="-6528103" y="-998391"/>
          <a:ext cx="7769992" cy="7769992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E35D8-C4D2-430C-997B-BECBE8D7D6FD}">
      <dsp:nvSpPr>
        <dsp:cNvPr id="0" name=""/>
        <dsp:cNvSpPr/>
      </dsp:nvSpPr>
      <dsp:spPr>
        <a:xfrm>
          <a:off x="462231" y="304017"/>
          <a:ext cx="10472810" cy="607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44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latin typeface="Trebuchet MS" panose="020B0603020202020204" pitchFamily="34" charset="0"/>
              <a:cs typeface="Times New Roman" pitchFamily="18" charset="0"/>
            </a:rPr>
            <a:t>Глубокая биотехнологическая переработка вторичных сырьевых растительных ресурсов</a:t>
          </a:r>
          <a:endParaRPr lang="ru-RU" sz="1900" i="0" kern="1200" dirty="0">
            <a:latin typeface="Trebuchet MS" panose="020B0603020202020204" pitchFamily="34" charset="0"/>
          </a:endParaRPr>
        </a:p>
      </dsp:txBody>
      <dsp:txXfrm>
        <a:off x="462231" y="304017"/>
        <a:ext cx="10472810" cy="607803"/>
      </dsp:txXfrm>
    </dsp:sp>
    <dsp:sp modelId="{520897EC-64B2-4FA1-B637-0041C33381BA}">
      <dsp:nvSpPr>
        <dsp:cNvPr id="0" name=""/>
        <dsp:cNvSpPr/>
      </dsp:nvSpPr>
      <dsp:spPr>
        <a:xfrm>
          <a:off x="82354" y="228041"/>
          <a:ext cx="759754" cy="759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069BB-D87C-446D-AF13-3CCA74F779B9}">
      <dsp:nvSpPr>
        <dsp:cNvPr id="0" name=""/>
        <dsp:cNvSpPr/>
      </dsp:nvSpPr>
      <dsp:spPr>
        <a:xfrm>
          <a:off x="962191" y="1215606"/>
          <a:ext cx="9972850" cy="607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44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latin typeface="Trebuchet MS" panose="020B0603020202020204" pitchFamily="34" charset="0"/>
              <a:cs typeface="Times New Roman" pitchFamily="18" charset="0"/>
            </a:rPr>
            <a:t>Практические и теоретические аспекты создания функциональных продуктов питания</a:t>
          </a:r>
          <a:endParaRPr lang="ru-RU" sz="1900" i="0" kern="1200" dirty="0">
            <a:latin typeface="Trebuchet MS" panose="020B0603020202020204" pitchFamily="34" charset="0"/>
          </a:endParaRPr>
        </a:p>
      </dsp:txBody>
      <dsp:txXfrm>
        <a:off x="962191" y="1215606"/>
        <a:ext cx="9972850" cy="607803"/>
      </dsp:txXfrm>
    </dsp:sp>
    <dsp:sp modelId="{983CF4D7-F7BF-4DC4-A6CB-7C48A0DA226F}">
      <dsp:nvSpPr>
        <dsp:cNvPr id="0" name=""/>
        <dsp:cNvSpPr/>
      </dsp:nvSpPr>
      <dsp:spPr>
        <a:xfrm>
          <a:off x="582314" y="1139631"/>
          <a:ext cx="759754" cy="759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B67C5-96BF-4A2B-BBC5-E3FADB9AFE50}">
      <dsp:nvSpPr>
        <dsp:cNvPr id="0" name=""/>
        <dsp:cNvSpPr/>
      </dsp:nvSpPr>
      <dsp:spPr>
        <a:xfrm>
          <a:off x="1190810" y="2127196"/>
          <a:ext cx="9744231" cy="607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44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latin typeface="Trebuchet MS" panose="020B0603020202020204" pitchFamily="34" charset="0"/>
              <a:cs typeface="Times New Roman" pitchFamily="18" charset="0"/>
            </a:rPr>
            <a:t>Синтез, выделение и модификация биологически активных соединений</a:t>
          </a:r>
          <a:endParaRPr lang="ru-RU" sz="1900" i="0" kern="1200" dirty="0">
            <a:latin typeface="Trebuchet MS" panose="020B0603020202020204" pitchFamily="34" charset="0"/>
          </a:endParaRPr>
        </a:p>
      </dsp:txBody>
      <dsp:txXfrm>
        <a:off x="1190810" y="2127196"/>
        <a:ext cx="9744231" cy="607803"/>
      </dsp:txXfrm>
    </dsp:sp>
    <dsp:sp modelId="{D7C1C49B-B7C7-477D-988D-FE94F522D52D}">
      <dsp:nvSpPr>
        <dsp:cNvPr id="0" name=""/>
        <dsp:cNvSpPr/>
      </dsp:nvSpPr>
      <dsp:spPr>
        <a:xfrm>
          <a:off x="810933" y="2051221"/>
          <a:ext cx="759754" cy="759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69BCE-2EEB-41F4-89CB-F621B5235190}">
      <dsp:nvSpPr>
        <dsp:cNvPr id="0" name=""/>
        <dsp:cNvSpPr/>
      </dsp:nvSpPr>
      <dsp:spPr>
        <a:xfrm>
          <a:off x="1190810" y="3038208"/>
          <a:ext cx="9744231" cy="607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44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latin typeface="Trebuchet MS" panose="020B0603020202020204" pitchFamily="34" charset="0"/>
              <a:cs typeface="Times New Roman" pitchFamily="18" charset="0"/>
            </a:rPr>
            <a:t>Биотехнология функциональных напитков</a:t>
          </a:r>
          <a:endParaRPr lang="ru-RU" sz="1900" i="0" kern="1200" dirty="0">
            <a:latin typeface="Trebuchet MS" panose="020B0603020202020204" pitchFamily="34" charset="0"/>
          </a:endParaRPr>
        </a:p>
      </dsp:txBody>
      <dsp:txXfrm>
        <a:off x="1190810" y="3038208"/>
        <a:ext cx="9744231" cy="607803"/>
      </dsp:txXfrm>
    </dsp:sp>
    <dsp:sp modelId="{5FBEC2D3-6C58-46A3-9FAB-4B827B94A0D0}">
      <dsp:nvSpPr>
        <dsp:cNvPr id="0" name=""/>
        <dsp:cNvSpPr/>
      </dsp:nvSpPr>
      <dsp:spPr>
        <a:xfrm>
          <a:off x="810933" y="2962233"/>
          <a:ext cx="759754" cy="759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6ED8B-4F41-4645-B28A-DFAA24E07A8C}">
      <dsp:nvSpPr>
        <dsp:cNvPr id="0" name=""/>
        <dsp:cNvSpPr/>
      </dsp:nvSpPr>
      <dsp:spPr>
        <a:xfrm>
          <a:off x="962191" y="3949798"/>
          <a:ext cx="9972850" cy="607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44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latin typeface="Trebuchet MS" panose="020B0603020202020204" pitchFamily="34" charset="0"/>
              <a:cs typeface="Times New Roman" pitchFamily="18" charset="0"/>
            </a:rPr>
            <a:t>Разработка и совершенствование технологий виноградного и плодового виноделия применительно к процессам коррекции и стабилизации кондиций</a:t>
          </a:r>
          <a:endParaRPr lang="ru-RU" sz="1900" i="0" kern="1200" dirty="0">
            <a:latin typeface="Trebuchet MS" panose="020B0603020202020204" pitchFamily="34" charset="0"/>
          </a:endParaRPr>
        </a:p>
      </dsp:txBody>
      <dsp:txXfrm>
        <a:off x="962191" y="3949798"/>
        <a:ext cx="9972850" cy="607803"/>
      </dsp:txXfrm>
    </dsp:sp>
    <dsp:sp modelId="{4265F57F-D686-42C1-A995-4A2FF9079AD2}">
      <dsp:nvSpPr>
        <dsp:cNvPr id="0" name=""/>
        <dsp:cNvSpPr/>
      </dsp:nvSpPr>
      <dsp:spPr>
        <a:xfrm>
          <a:off x="582314" y="3873823"/>
          <a:ext cx="759754" cy="759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5651E-AB62-49A1-9D6E-03EFD9BBF12C}">
      <dsp:nvSpPr>
        <dsp:cNvPr id="0" name=""/>
        <dsp:cNvSpPr/>
      </dsp:nvSpPr>
      <dsp:spPr>
        <a:xfrm>
          <a:off x="462231" y="4861388"/>
          <a:ext cx="10472810" cy="607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44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latin typeface="Trebuchet MS" panose="020B0603020202020204" pitchFamily="34" charset="0"/>
              <a:cs typeface="Times New Roman" pitchFamily="18" charset="0"/>
            </a:rPr>
            <a:t>Разработка  технологии культивирования </a:t>
          </a:r>
          <a:r>
            <a:rPr lang="ru-RU" sz="1900" b="1" i="0" kern="1200" dirty="0" err="1" smtClean="0">
              <a:latin typeface="Trebuchet MS" panose="020B0603020202020204" pitchFamily="34" charset="0"/>
              <a:cs typeface="Times New Roman" pitchFamily="18" charset="0"/>
            </a:rPr>
            <a:t>базидиальных</a:t>
          </a:r>
          <a:r>
            <a:rPr lang="ru-RU" sz="1900" b="1" i="0" kern="1200" dirty="0" smtClean="0">
              <a:latin typeface="Trebuchet MS" panose="020B0603020202020204" pitchFamily="34" charset="0"/>
              <a:cs typeface="Times New Roman" pitchFamily="18" charset="0"/>
            </a:rPr>
            <a:t> грибов рода </a:t>
          </a:r>
          <a:r>
            <a:rPr lang="en-US" sz="1900" b="1" i="1" kern="1200" dirty="0" err="1" smtClean="0">
              <a:latin typeface="Trebuchet MS" panose="020B0603020202020204" pitchFamily="34" charset="0"/>
              <a:cs typeface="Times New Roman" pitchFamily="18" charset="0"/>
            </a:rPr>
            <a:t>Lentinula</a:t>
          </a:r>
          <a:r>
            <a:rPr lang="en-US" sz="1900" b="1" i="1" kern="1200" dirty="0" smtClean="0">
              <a:latin typeface="Trebuchet MS" panose="020B0603020202020204" pitchFamily="34" charset="0"/>
              <a:cs typeface="Times New Roman" pitchFamily="18" charset="0"/>
            </a:rPr>
            <a:t> </a:t>
          </a:r>
          <a:r>
            <a:rPr lang="en-US" sz="1900" b="1" i="1" kern="1200" dirty="0" err="1" smtClean="0">
              <a:latin typeface="Trebuchet MS" panose="020B0603020202020204" pitchFamily="34" charset="0"/>
              <a:cs typeface="Times New Roman" pitchFamily="18" charset="0"/>
            </a:rPr>
            <a:t>edodes</a:t>
          </a:r>
          <a:r>
            <a:rPr lang="ru-RU" sz="1900" b="1" i="0" kern="1200" dirty="0" smtClean="0">
              <a:latin typeface="Trebuchet MS" panose="020B0603020202020204" pitchFamily="34" charset="0"/>
              <a:cs typeface="Times New Roman" pitchFamily="18" charset="0"/>
            </a:rPr>
            <a:t>, </a:t>
          </a:r>
          <a:r>
            <a:rPr lang="en-US" sz="1900" b="1" i="1" kern="1200" dirty="0" err="1" smtClean="0">
              <a:latin typeface="Trebuchet MS" panose="020B0603020202020204" pitchFamily="34" charset="0"/>
              <a:cs typeface="Times New Roman" pitchFamily="18" charset="0"/>
            </a:rPr>
            <a:t>Grifola</a:t>
          </a:r>
          <a:r>
            <a:rPr lang="en-US" sz="1900" b="1" i="1" kern="1200" dirty="0" smtClean="0">
              <a:latin typeface="Trebuchet MS" panose="020B0603020202020204" pitchFamily="34" charset="0"/>
              <a:cs typeface="Times New Roman" pitchFamily="18" charset="0"/>
            </a:rPr>
            <a:t> </a:t>
          </a:r>
          <a:r>
            <a:rPr lang="en-US" sz="1900" b="1" i="1" kern="1200" dirty="0" err="1" smtClean="0">
              <a:latin typeface="Trebuchet MS" panose="020B0603020202020204" pitchFamily="34" charset="0"/>
              <a:cs typeface="Times New Roman" pitchFamily="18" charset="0"/>
            </a:rPr>
            <a:t>frondosa</a:t>
          </a:r>
          <a:r>
            <a:rPr lang="ru-RU" sz="1900" b="1" i="0" kern="1200" dirty="0" smtClean="0">
              <a:latin typeface="Trebuchet MS" panose="020B0603020202020204" pitchFamily="34" charset="0"/>
              <a:cs typeface="Times New Roman" pitchFamily="18" charset="0"/>
            </a:rPr>
            <a:t>, </a:t>
          </a:r>
          <a:r>
            <a:rPr lang="en-US" sz="1900" b="1" i="1" kern="1200" dirty="0" err="1" smtClean="0">
              <a:latin typeface="Trebuchet MS" panose="020B0603020202020204" pitchFamily="34" charset="0"/>
              <a:cs typeface="Times New Roman" pitchFamily="18" charset="0"/>
            </a:rPr>
            <a:t>Ganoderma</a:t>
          </a:r>
          <a:r>
            <a:rPr lang="ru-RU" sz="1900" b="1" i="0" kern="1200" dirty="0" smtClean="0">
              <a:latin typeface="Trebuchet MS" panose="020B0603020202020204" pitchFamily="34" charset="0"/>
              <a:cs typeface="Times New Roman" pitchFamily="18" charset="0"/>
            </a:rPr>
            <a:t>, </a:t>
          </a:r>
          <a:r>
            <a:rPr lang="en-US" sz="1900" b="1" i="1" kern="1200" dirty="0" err="1" smtClean="0">
              <a:latin typeface="Trebuchet MS" panose="020B0603020202020204" pitchFamily="34" charset="0"/>
              <a:cs typeface="Times New Roman" pitchFamily="18" charset="0"/>
            </a:rPr>
            <a:t>Armillaria</a:t>
          </a:r>
          <a:r>
            <a:rPr lang="en-US" sz="1900" b="1" i="1" kern="1200" dirty="0" smtClean="0">
              <a:latin typeface="Trebuchet MS" panose="020B0603020202020204" pitchFamily="34" charset="0"/>
              <a:cs typeface="Times New Roman" pitchFamily="18" charset="0"/>
            </a:rPr>
            <a:t> </a:t>
          </a:r>
          <a:r>
            <a:rPr lang="en-US" sz="1900" b="1" i="1" kern="1200" dirty="0" err="1" smtClean="0">
              <a:latin typeface="Trebuchet MS" panose="020B0603020202020204" pitchFamily="34" charset="0"/>
              <a:cs typeface="Times New Roman" pitchFamily="18" charset="0"/>
            </a:rPr>
            <a:t>mellea</a:t>
          </a:r>
          <a:endParaRPr lang="ru-RU" sz="1900" i="1" kern="1200" dirty="0">
            <a:latin typeface="Trebuchet MS" panose="020B0603020202020204" pitchFamily="34" charset="0"/>
          </a:endParaRPr>
        </a:p>
      </dsp:txBody>
      <dsp:txXfrm>
        <a:off x="462231" y="4861388"/>
        <a:ext cx="10472810" cy="607803"/>
      </dsp:txXfrm>
    </dsp:sp>
    <dsp:sp modelId="{7AA8E819-208D-4F8E-938A-86F3746BF1B4}">
      <dsp:nvSpPr>
        <dsp:cNvPr id="0" name=""/>
        <dsp:cNvSpPr/>
      </dsp:nvSpPr>
      <dsp:spPr>
        <a:xfrm>
          <a:off x="82354" y="4785412"/>
          <a:ext cx="759754" cy="759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75C0-6D46-4E61-980E-05F341F49E48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046A1-3FDE-4BA9-A515-D9AF53995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2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2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7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929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27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20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8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8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3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2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8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42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6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46A1-3FDE-4BA9-A515-D9AF5399598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7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3775-F213-41DF-B76F-06DC9D6C42C0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8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6D32-23FB-40A3-B85A-57E66091705E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83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6D32-23FB-40A3-B85A-57E66091705E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2881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6D32-23FB-40A3-B85A-57E66091705E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470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6D32-23FB-40A3-B85A-57E66091705E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1793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6D32-23FB-40A3-B85A-57E66091705E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229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905A-5E24-4CD6-8651-CE06ED03446D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12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C43D-3F6F-4571-8B59-816FDC45F627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6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5300-9DF7-469B-8EF5-03E7FB8AC53A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8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C2AF-F361-423D-A867-DB685B4241B5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2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9D2-D80E-44C8-8A03-009CAC602D00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2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8E85-ADF5-409A-AC0C-69E4B27621C9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5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07E2-7D50-4C69-8D58-A4A498604396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3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FC45-ECDD-4DB2-95E0-F198BA3307C5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4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2B1B-1646-45CF-9F5A-1FD6ACA754B4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8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F0C6-1782-4742-BC1A-4E77475C30D8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0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6D32-23FB-40A3-B85A-57E66091705E}" type="datetime1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B7BBC4-88CE-4317-9B17-3E62F1DF1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7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old.bti.secna.ru/news/listnews.php?npage=42&amp;line=bti" TargetMode="External"/><Relationship Id="rId13" Type="http://schemas.openxmlformats.org/officeDocument/2006/relationships/hyperlink" Target="http://www.bti.secna.ru/news/prazdnik-pobedy-na-kafedre-biotehnologii/" TargetMode="External"/><Relationship Id="rId3" Type="http://schemas.openxmlformats.org/officeDocument/2006/relationships/hyperlink" Target="http://old.bti.secna.ru/news/listnews.php?npage=44&amp;line=bti" TargetMode="External"/><Relationship Id="rId7" Type="http://schemas.openxmlformats.org/officeDocument/2006/relationships/hyperlink" Target="http://old.bti.secna.ru/news/listnews.php?npage=66&amp;line=bti" TargetMode="External"/><Relationship Id="rId12" Type="http://schemas.openxmlformats.org/officeDocument/2006/relationships/hyperlink" Target="http://old.bti.secna.ru/news/listnews.php?npage=23&amp;line=bti" TargetMode="External"/><Relationship Id="rId17" Type="http://schemas.openxmlformats.org/officeDocument/2006/relationships/hyperlink" Target="http://www.bti.secna.ru/news/zelenaya-nedelya-na-kafedre-biotehnologii/" TargetMode="External"/><Relationship Id="rId2" Type="http://schemas.openxmlformats.org/officeDocument/2006/relationships/hyperlink" Target="http://old.bti.secna.ru/news/listnews.php?npage=68&amp;line=bti" TargetMode="External"/><Relationship Id="rId16" Type="http://schemas.openxmlformats.org/officeDocument/2006/relationships/hyperlink" Target="http://www.bti.secna.ru/news/prestuplenie-i-nakazanie-na-kafedre-biotehnologi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d.bti.secna.ru/news/listnews.php?npage=37&amp;line=bti" TargetMode="External"/><Relationship Id="rId11" Type="http://schemas.openxmlformats.org/officeDocument/2006/relationships/hyperlink" Target="http://old.bti.secna.ru/ads.shtml" TargetMode="External"/><Relationship Id="rId5" Type="http://schemas.openxmlformats.org/officeDocument/2006/relationships/hyperlink" Target="http://old.bti.secna.ru/news/listnews.php?npage=13&amp;line=bti" TargetMode="External"/><Relationship Id="rId15" Type="http://schemas.openxmlformats.org/officeDocument/2006/relationships/hyperlink" Target="http://old.bti.secna.ru/news/listnews.php?npage=30&amp;line=bti" TargetMode="External"/><Relationship Id="rId10" Type="http://schemas.openxmlformats.org/officeDocument/2006/relationships/hyperlink" Target="http://&#1085;&#1072;&#1096;&#1073;&#1080;&#1081;&#1089;&#1082;.&#1088;&#1092;/obshhestvo/altajskij-kraj-vnov-prisoedinitsya-k-vserossijskomu-festivalyu-nauki-nauka-0.html" TargetMode="External"/><Relationship Id="rId4" Type="http://schemas.openxmlformats.org/officeDocument/2006/relationships/hyperlink" Target="http://old.bti.secna.ru/news/listnews.php?npage=43&amp;line=bti" TargetMode="External"/><Relationship Id="rId9" Type="http://schemas.openxmlformats.org/officeDocument/2006/relationships/hyperlink" Target="http://old.bti.secna.ru/news/listnews.php?npage=11&amp;line=bti" TargetMode="External"/><Relationship Id="rId14" Type="http://schemas.openxmlformats.org/officeDocument/2006/relationships/hyperlink" Target="http://old.bti.secna.ru/news/listnews.php?npage=25&amp;line=bt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&#1085;&#1072;&#1096;&#1073;&#1080;&#1081;&#1089;&#1082;.&#1088;&#1092;/naukograd/yubilej-kafedry-biotehnologii-bti-20-let-sozdavaya-budushhe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87488" y="1514889"/>
            <a:ext cx="8640960" cy="2438390"/>
          </a:xfrm>
        </p:spPr>
        <p:txBody>
          <a:bodyPr/>
          <a:lstStyle/>
          <a:p>
            <a:pPr algn="ctr"/>
            <a:r>
              <a:rPr lang="ru-RU" sz="4400" dirty="0" smtClean="0"/>
              <a:t>Презентация кафедры «Биотехнология» 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</a:pPr>
            <a:r>
              <a:rPr lang="ru-RU" dirty="0" err="1" smtClean="0"/>
              <a:t>Бийский</a:t>
            </a:r>
            <a:r>
              <a:rPr lang="ru-RU" dirty="0" smtClean="0"/>
              <a:t> технологический институт </a:t>
            </a:r>
            <a:r>
              <a:rPr lang="ru-RU" dirty="0"/>
              <a:t>(</a:t>
            </a:r>
            <a:r>
              <a:rPr lang="ru-RU" dirty="0" smtClean="0"/>
              <a:t>филиал) </a:t>
            </a:r>
          </a:p>
          <a:p>
            <a:pPr algn="ctr">
              <a:lnSpc>
                <a:spcPct val="110000"/>
              </a:lnSpc>
            </a:pPr>
            <a:r>
              <a:rPr lang="ru-RU" dirty="0" smtClean="0"/>
              <a:t>ФГБОУ </a:t>
            </a:r>
            <a:r>
              <a:rPr lang="ru-RU" dirty="0"/>
              <a:t>ВО «Алтайский государственный технический университет </a:t>
            </a:r>
            <a:endParaRPr lang="ru-RU" dirty="0" smtClean="0"/>
          </a:p>
          <a:p>
            <a:pPr algn="ctr">
              <a:lnSpc>
                <a:spcPct val="110000"/>
              </a:lnSpc>
            </a:pPr>
            <a:r>
              <a:rPr lang="ru-RU" dirty="0" smtClean="0"/>
              <a:t>им</a:t>
            </a:r>
            <a:r>
              <a:rPr lang="ru-RU" dirty="0"/>
              <a:t>. И.И. Ползунова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56240" y="6483913"/>
            <a:ext cx="683339" cy="365125"/>
          </a:xfrm>
        </p:spPr>
        <p:txBody>
          <a:bodyPr/>
          <a:lstStyle/>
          <a:p>
            <a:fld id="{1BB7BBC4-88CE-4317-9B17-3E62F1DF186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" name="AutoShape 2" descr="https://mail.yandex.ru/message_part/emblema.bmp?_uid=137975096&amp;name=emblema.bmp&amp;hid=1.2&amp;ids=16184811160863620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700808"/>
            <a:ext cx="1812766" cy="206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7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44" y="44624"/>
            <a:ext cx="9139858" cy="43234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>
                <a:latin typeface="Trebuchet MS" panose="020B0603020202020204" pitchFamily="34" charset="0"/>
              </a:rPr>
              <a:t>Д</a:t>
            </a:r>
            <a:r>
              <a:rPr lang="ru-RU" sz="2400" dirty="0" smtClean="0">
                <a:latin typeface="Trebuchet MS" panose="020B0603020202020204" pitchFamily="34" charset="0"/>
              </a:rPr>
              <a:t>исциплины </a:t>
            </a:r>
            <a:r>
              <a:rPr lang="ru-RU" sz="2400" dirty="0">
                <a:latin typeface="Trebuchet MS" panose="020B0603020202020204" pitchFamily="34" charset="0"/>
              </a:rPr>
              <a:t>учебных </a:t>
            </a:r>
            <a:r>
              <a:rPr lang="ru-RU" sz="2400" dirty="0" smtClean="0">
                <a:latin typeface="Trebuchet MS" panose="020B0603020202020204" pitchFamily="34" charset="0"/>
              </a:rPr>
              <a:t>планов, реализуемые на кафедре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6E18DB-785B-4858-9B4B-B90982F59F98}" type="slidenum">
              <a:rPr lang="ru-RU" smtClean="0"/>
              <a:pPr/>
              <a:t>10</a:t>
            </a:fld>
            <a:endParaRPr lang="ru-RU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94616"/>
              </p:ext>
            </p:extLst>
          </p:nvPr>
        </p:nvGraphicFramePr>
        <p:xfrm>
          <a:off x="134144" y="573310"/>
          <a:ext cx="11866512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505"/>
                <a:gridCol w="2016224"/>
                <a:gridCol w="70567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Программа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Общее количество дисциплин, читаемых</a:t>
                      </a:r>
                      <a:r>
                        <a:rPr lang="ru-RU" sz="1200" baseline="0" dirty="0" smtClean="0"/>
                        <a:t> на кафедре (включая практики)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</a:t>
                      </a:r>
                      <a:r>
                        <a:rPr lang="ru-RU" baseline="0" dirty="0" smtClean="0"/>
                        <a:t> профильные дисциплины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19.03.01 Биотехнология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Основы биотехнологии, Химия биологически</a:t>
                      </a:r>
                      <a:r>
                        <a:rPr lang="ru-RU" sz="1500" baseline="0" dirty="0" smtClean="0"/>
                        <a:t> активных веществ, Промышленная биотехнология, Методы контроля и сертификации биотехнологических продуктов, Проектирование биотехнологических производств, Пищевая биотехнология, Методы создания активных биотехнологических субстанций, Методы выделения и очистки биотехнологических продуктов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19.03.02 Продукты</a:t>
                      </a:r>
                      <a:r>
                        <a:rPr lang="ru-RU" baseline="0" dirty="0" smtClean="0"/>
                        <a:t> питания из растительного сырья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Медико-биологические требования</a:t>
                      </a:r>
                      <a:r>
                        <a:rPr lang="ru-RU" sz="1500" baseline="0" dirty="0" smtClean="0"/>
                        <a:t> и санитарные нормы качества пищевых продуктов, Пищевая микробиология, Физико-химические основы и общие принципы переработки растительного сырья, Системы менеджмента безопасности пищевой продукции, Технология отрасли, Химия отрасли, Дегустационный анализ, Экспертиза напитков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19.04.01 Биотехнология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Современные проблемы биотехнологии,</a:t>
                      </a:r>
                      <a:r>
                        <a:rPr lang="ru-RU" sz="1500" baseline="0" dirty="0" smtClean="0"/>
                        <a:t> Моделирование биотехнологических процессов, Синтетические методы в биотехнологии, Методы выделения и исследования биологически активных соединений, Молекулярные основы биотехнологии, Регуляция клеточной активности, Химия и технология лекарственных средств, Клеточная биотехнология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19.04.02 Продукты питания</a:t>
                      </a:r>
                      <a:r>
                        <a:rPr lang="ru-RU" baseline="0" dirty="0" smtClean="0"/>
                        <a:t> из растительного сырья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идентификации продуктов питания и выявления фальсификации пищевых продуктов, Основы проектирования рецептур и сроков годности продуктов питания из растительного сырья, Инновации в сфере технологий пищевых продуктов из растительного сырья, Современные методы контроля сырья и безопасности пищевых продуктов в производстве напитков брожения, Физиология</a:t>
                      </a:r>
                      <a:r>
                        <a:rPr lang="ru-RU" sz="15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питания</a:t>
                      </a:r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9289032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Направления научно-исследовательской работы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1BB7BBC4-88CE-4317-9B17-3E62F1DF1865}" type="slidenum">
              <a:rPr lang="ru-RU" sz="1600" smtClean="0">
                <a:solidFill>
                  <a:schemeClr val="bg1"/>
                </a:solidFill>
              </a:rPr>
              <a:pPr/>
              <a:t>11</a:t>
            </a:fld>
            <a:endParaRPr lang="ru-RU" sz="160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44399872"/>
              </p:ext>
            </p:extLst>
          </p:nvPr>
        </p:nvGraphicFramePr>
        <p:xfrm>
          <a:off x="623392" y="719666"/>
          <a:ext cx="11017224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1424" y="105273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424" y="566124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950" y="472514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1504" y="383143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4974" y="292494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5480" y="198884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39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88640"/>
            <a:ext cx="9289032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Д</a:t>
            </a:r>
            <a:r>
              <a:rPr lang="ru-RU" sz="2400" dirty="0" smtClean="0"/>
              <a:t>остижения в научно-исследовательской </a:t>
            </a:r>
            <a:r>
              <a:rPr lang="ru-RU" sz="2400" dirty="0"/>
              <a:t>деятельности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1BB7BBC4-88CE-4317-9B17-3E62F1DF1865}" type="slidenum">
              <a:rPr lang="ru-RU" sz="1600" smtClean="0">
                <a:solidFill>
                  <a:schemeClr val="bg1"/>
                </a:solidFill>
              </a:rPr>
              <a:pPr/>
              <a:t>12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218889"/>
              </p:ext>
            </p:extLst>
          </p:nvPr>
        </p:nvGraphicFramePr>
        <p:xfrm>
          <a:off x="191344" y="692696"/>
          <a:ext cx="5112568" cy="257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794801"/>
              </p:ext>
            </p:extLst>
          </p:nvPr>
        </p:nvGraphicFramePr>
        <p:xfrm>
          <a:off x="5087888" y="692696"/>
          <a:ext cx="46085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216661"/>
              </p:ext>
            </p:extLst>
          </p:nvPr>
        </p:nvGraphicFramePr>
        <p:xfrm>
          <a:off x="407368" y="3356992"/>
          <a:ext cx="9001000" cy="299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425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921702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ПУБЛИКАЦИОННАЯ АКТИВНОСТЬ СТУДЕНТОВ </a:t>
            </a:r>
            <a:br>
              <a:rPr lang="ru-RU" sz="2700" b="1" dirty="0"/>
            </a:br>
            <a:r>
              <a:rPr lang="ru-RU" sz="2700" b="1" dirty="0"/>
              <a:t>в региональных, отраслевых и межвузовских изданиях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1BB7BBC4-88CE-4317-9B17-3E62F1DF1865}" type="slidenum">
              <a:rPr lang="ru-RU" sz="1600" smtClean="0">
                <a:solidFill>
                  <a:schemeClr val="bg1"/>
                </a:solidFill>
              </a:rPr>
              <a:pPr/>
              <a:t>13</a:t>
            </a:fld>
            <a:endParaRPr lang="ru-RU" sz="160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029913" y="980728"/>
            <a:ext cx="9173662" cy="2817315"/>
            <a:chOff x="-456728" y="980728"/>
            <a:chExt cx="9173662" cy="281731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377" y="980728"/>
              <a:ext cx="7472792" cy="281731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-456728" y="1124744"/>
              <a:ext cx="9173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DB4235"/>
                  </a:solidFill>
                </a:rPr>
                <a:t>География публикационной активности студентов 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680176" y="2598342"/>
            <a:ext cx="460851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DB4437"/>
                </a:solidFill>
              </a:rPr>
              <a:t>Барнаул, Томск, Воронеж, </a:t>
            </a:r>
            <a:r>
              <a:rPr lang="ru-RU" sz="1600" i="1" dirty="0" smtClean="0">
                <a:solidFill>
                  <a:srgbClr val="DB4437"/>
                </a:solidFill>
              </a:rPr>
              <a:t>Екатеринбург,</a:t>
            </a:r>
          </a:p>
          <a:p>
            <a:pPr algn="ctr"/>
            <a:r>
              <a:rPr lang="ru-RU" sz="1600" i="1" dirty="0" smtClean="0">
                <a:solidFill>
                  <a:srgbClr val="DB4437"/>
                </a:solidFill>
              </a:rPr>
              <a:t>Саратов</a:t>
            </a:r>
            <a:r>
              <a:rPr lang="ru-RU" sz="1600" i="1" dirty="0">
                <a:solidFill>
                  <a:srgbClr val="DB4437"/>
                </a:solidFill>
              </a:rPr>
              <a:t>, Иркутск, Ставрополь, </a:t>
            </a:r>
            <a:r>
              <a:rPr lang="ru-RU" sz="1600" i="1" dirty="0" smtClean="0">
                <a:solidFill>
                  <a:srgbClr val="DB4437"/>
                </a:solidFill>
              </a:rPr>
              <a:t>Казань,</a:t>
            </a:r>
          </a:p>
          <a:p>
            <a:pPr algn="ctr"/>
            <a:r>
              <a:rPr lang="ru-RU" sz="1600" i="1" dirty="0" smtClean="0">
                <a:solidFill>
                  <a:srgbClr val="DB4437"/>
                </a:solidFill>
              </a:rPr>
              <a:t>Красноярск</a:t>
            </a:r>
            <a:r>
              <a:rPr lang="ru-RU" sz="1600" i="1" dirty="0">
                <a:solidFill>
                  <a:srgbClr val="DB4437"/>
                </a:solidFill>
              </a:rPr>
              <a:t>, </a:t>
            </a:r>
            <a:r>
              <a:rPr lang="ru-RU" sz="1600" i="1" dirty="0" smtClean="0">
                <a:solidFill>
                  <a:srgbClr val="DB4437"/>
                </a:solidFill>
              </a:rPr>
              <a:t>Новосибирск, Новокузнецк,</a:t>
            </a:r>
          </a:p>
          <a:p>
            <a:pPr algn="ctr"/>
            <a:r>
              <a:rPr lang="ru-RU" sz="1600" i="1" dirty="0" smtClean="0">
                <a:solidFill>
                  <a:srgbClr val="DB4437"/>
                </a:solidFill>
              </a:rPr>
              <a:t>Рубцовск, Кемерово </a:t>
            </a:r>
            <a:endParaRPr lang="ru-RU" sz="1600" i="1" dirty="0">
              <a:solidFill>
                <a:srgbClr val="DB443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7819" y="980728"/>
            <a:ext cx="2457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 г – 56 статей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 г. – 49 статей 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 г. – 88 статей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719736"/>
              </p:ext>
            </p:extLst>
          </p:nvPr>
        </p:nvGraphicFramePr>
        <p:xfrm>
          <a:off x="-31692" y="1887878"/>
          <a:ext cx="4752528" cy="2025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67408" y="3942059"/>
            <a:ext cx="8890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0C226"/>
                </a:solidFill>
              </a:rPr>
              <a:t>ОЧНОЕ УЧАСТИЕ СТУДЕНОВ В НАУЧНЫХ МЕРОПРИЯТИЯХ В ДРУГИХ ГОРОДАХ</a:t>
            </a:r>
          </a:p>
        </p:txBody>
      </p:sp>
      <p:pic>
        <p:nvPicPr>
          <p:cNvPr id="15" name="Picture 2" descr="C:\Documents and Settings\baholdina.la\Рабочий стол\wRyaO2qby8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9976" y="4706595"/>
            <a:ext cx="1880758" cy="2052779"/>
          </a:xfrm>
          <a:prstGeom prst="rect">
            <a:avLst/>
          </a:prstGeom>
          <a:noFill/>
        </p:spPr>
      </p:pic>
      <p:pic>
        <p:nvPicPr>
          <p:cNvPr id="16" name="Picture 3" descr="C:\Documents and Settings\baholdina.la\Рабочий стол\37VS346GrTs.jpg"/>
          <p:cNvPicPr>
            <a:picLocks noChangeAspect="1" noChangeArrowheads="1"/>
          </p:cNvPicPr>
          <p:nvPr/>
        </p:nvPicPr>
        <p:blipFill rotWithShape="1">
          <a:blip r:embed="rId6"/>
          <a:srcRect t="25894"/>
          <a:stretch/>
        </p:blipFill>
        <p:spPr bwMode="auto">
          <a:xfrm>
            <a:off x="7521334" y="4408072"/>
            <a:ext cx="3420781" cy="1901248"/>
          </a:xfrm>
          <a:prstGeom prst="rect">
            <a:avLst/>
          </a:prstGeom>
          <a:noFill/>
        </p:spPr>
      </p:pic>
      <p:pic>
        <p:nvPicPr>
          <p:cNvPr id="17" name="Picture 5" descr="https://pp.userapi.com/c840028/v840028356/45e1a/onS9cxKLH0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5560" y="4464611"/>
            <a:ext cx="3276655" cy="2183584"/>
          </a:xfrm>
          <a:prstGeom prst="rect">
            <a:avLst/>
          </a:prstGeom>
          <a:noFill/>
        </p:spPr>
      </p:pic>
      <p:pic>
        <p:nvPicPr>
          <p:cNvPr id="18" name="Picture 7" descr="https://pp.userapi.com/c622817/v622817736/4a8e4/_l3D6r37WJM.jpg"/>
          <p:cNvPicPr>
            <a:picLocks noChangeAspect="1" noChangeArrowheads="1"/>
          </p:cNvPicPr>
          <p:nvPr/>
        </p:nvPicPr>
        <p:blipFill rotWithShape="1">
          <a:blip r:embed="rId8" cstate="print"/>
          <a:srcRect l="14674" t="14501" r="22962" b="11184"/>
          <a:stretch/>
        </p:blipFill>
        <p:spPr bwMode="auto">
          <a:xfrm>
            <a:off x="47328" y="4356711"/>
            <a:ext cx="2448272" cy="19442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-25608" y="6207695"/>
            <a:ext cx="51555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Международная конференция</a:t>
            </a:r>
          </a:p>
          <a:p>
            <a:pPr algn="ctr"/>
            <a:r>
              <a:rPr lang="ru-RU" sz="1200" b="1" dirty="0" smtClean="0"/>
              <a:t>«Ломоносовские чтения на Алтае», АГУ г. Барнаул (2015, 2017 </a:t>
            </a:r>
            <a:r>
              <a:rPr lang="ru-RU" sz="1200" b="1" dirty="0" err="1" smtClean="0"/>
              <a:t>гг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21333" y="6237099"/>
            <a:ext cx="34207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Олимпиада «Я - профессионал», </a:t>
            </a:r>
          </a:p>
          <a:p>
            <a:pPr algn="ctr"/>
            <a:r>
              <a:rPr lang="ru-RU" sz="1400" b="1" dirty="0" smtClean="0"/>
              <a:t>г. Томск, 2018 г.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081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0371" y="0"/>
            <a:ext cx="9274002" cy="5486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rebuchet MS" panose="020B0603020202020204" pitchFamily="34" charset="0"/>
                <a:cs typeface="Times New Roman" pitchFamily="18" charset="0"/>
              </a:rPr>
              <a:t>Результативность НИР </a:t>
            </a:r>
            <a:r>
              <a:rPr lang="ru-RU" sz="2400" dirty="0">
                <a:latin typeface="Trebuchet MS" panose="020B0603020202020204" pitchFamily="34" charset="0"/>
                <a:cs typeface="Times New Roman" pitchFamily="18" charset="0"/>
              </a:rPr>
              <a:t>студентов</a:t>
            </a:r>
          </a:p>
        </p:txBody>
      </p:sp>
      <p:sp>
        <p:nvSpPr>
          <p:cNvPr id="1542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8661" y="6463571"/>
            <a:ext cx="683339" cy="365125"/>
          </a:xfrm>
          <a:noFill/>
        </p:spPr>
        <p:txBody>
          <a:bodyPr/>
          <a:lstStyle/>
          <a:p>
            <a:fld id="{806976C3-843F-4682-9427-8CED03EBBF75}" type="slidenum">
              <a:rPr lang="ru-RU" sz="1600" smtClean="0">
                <a:solidFill>
                  <a:schemeClr val="bg1"/>
                </a:solidFill>
              </a:rPr>
              <a:pPr/>
              <a:t>14</a:t>
            </a:fld>
            <a:endParaRPr lang="ru-RU" sz="1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069909"/>
              </p:ext>
            </p:extLst>
          </p:nvPr>
        </p:nvGraphicFramePr>
        <p:xfrm>
          <a:off x="191344" y="332656"/>
          <a:ext cx="92890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73288" y="3573016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latin typeface="Trebuchet MS" panose="020B0603020202020204" pitchFamily="34" charset="0"/>
                <a:cs typeface="Times New Roman" pitchFamily="18" charset="0"/>
              </a:rPr>
              <a:t>Лабораторная база кафедры биотехнологии</a:t>
            </a:r>
            <a:endParaRPr lang="ru-RU" sz="2400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73288" y="4053738"/>
            <a:ext cx="8569325" cy="283164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i="1" dirty="0" smtClean="0">
                <a:latin typeface="Trebuchet MS" panose="020B0603020202020204" pitchFamily="34" charset="0"/>
                <a:cs typeface="Times New Roman" pitchFamily="18" charset="0"/>
              </a:rPr>
              <a:t>Ауд. 409 </a:t>
            </a:r>
            <a:r>
              <a:rPr lang="ru-RU" sz="1400" b="1" dirty="0">
                <a:latin typeface="Trebuchet MS" panose="020B0603020202020204" pitchFamily="34" charset="0"/>
                <a:cs typeface="Times New Roman" pitchFamily="18" charset="0"/>
              </a:rPr>
              <a:t>– </a:t>
            </a:r>
            <a:r>
              <a:rPr lang="ru-RU" sz="1400" b="1" i="1" dirty="0">
                <a:latin typeface="Trebuchet MS" panose="020B0603020202020204" pitchFamily="34" charset="0"/>
                <a:cs typeface="Times New Roman" pitchFamily="18" charset="0"/>
              </a:rPr>
              <a:t>Лаборатория</a:t>
            </a:r>
            <a:r>
              <a:rPr lang="ru-RU" sz="1400" b="1" dirty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400" b="1" i="1" dirty="0">
                <a:latin typeface="Trebuchet MS" panose="020B0603020202020204" pitchFamily="34" charset="0"/>
                <a:cs typeface="Times New Roman" pitchFamily="18" charset="0"/>
              </a:rPr>
              <a:t>биохимии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i="1" dirty="0" smtClean="0">
                <a:latin typeface="Trebuchet MS" panose="020B0603020202020204" pitchFamily="34" charset="0"/>
                <a:cs typeface="Times New Roman" pitchFamily="18" charset="0"/>
              </a:rPr>
              <a:t>Ауд. 411 </a:t>
            </a:r>
            <a:r>
              <a:rPr lang="ru-RU" sz="1400" b="1" i="1" dirty="0">
                <a:latin typeface="Trebuchet MS" panose="020B0603020202020204" pitchFamily="34" charset="0"/>
                <a:cs typeface="Times New Roman" pitchFamily="18" charset="0"/>
              </a:rPr>
              <a:t>– Лаборатория химии и технологии продуктов переработки растительного </a:t>
            </a:r>
            <a:r>
              <a:rPr lang="ru-RU" sz="1400" b="1" i="1" dirty="0" smtClean="0">
                <a:latin typeface="Trebuchet MS" panose="020B0603020202020204" pitchFamily="34" charset="0"/>
                <a:cs typeface="Times New Roman" pitchFamily="18" charset="0"/>
              </a:rPr>
              <a:t>сырья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i="1" dirty="0" smtClean="0">
                <a:latin typeface="Trebuchet MS" panose="020B0603020202020204" pitchFamily="34" charset="0"/>
                <a:cs typeface="Times New Roman" pitchFamily="18" charset="0"/>
              </a:rPr>
              <a:t>Ауд. 416 </a:t>
            </a:r>
            <a:r>
              <a:rPr lang="ru-RU" sz="1400" b="1" i="1" dirty="0">
                <a:latin typeface="Trebuchet MS" panose="020B0603020202020204" pitchFamily="34" charset="0"/>
                <a:cs typeface="Times New Roman" pitchFamily="18" charset="0"/>
              </a:rPr>
              <a:t>– Лаборатория синтеза и выделения природных и биологически активных веществ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i="1" dirty="0" smtClean="0">
                <a:latin typeface="Trebuchet MS" panose="020B0603020202020204" pitchFamily="34" charset="0"/>
                <a:cs typeface="Times New Roman" pitchFamily="18" charset="0"/>
              </a:rPr>
              <a:t>Ауд. 417 </a:t>
            </a:r>
            <a:r>
              <a:rPr lang="ru-RU" sz="1400" b="1" i="1" dirty="0">
                <a:latin typeface="Trebuchet MS" panose="020B0603020202020204" pitchFamily="34" charset="0"/>
                <a:cs typeface="Times New Roman" pitchFamily="18" charset="0"/>
              </a:rPr>
              <a:t>– Лаборатория </a:t>
            </a:r>
            <a:r>
              <a:rPr lang="ru-RU" sz="1400" b="1" i="1" dirty="0" smtClean="0">
                <a:latin typeface="Trebuchet MS" panose="020B0603020202020204" pitchFamily="34" charset="0"/>
                <a:cs typeface="Times New Roman" pitchFamily="18" charset="0"/>
              </a:rPr>
              <a:t>микробиологии и промышленной биотехнологии</a:t>
            </a:r>
            <a:endParaRPr lang="ru-RU" sz="1400" b="1" i="1" dirty="0">
              <a:latin typeface="Trebuchet MS" panose="020B0603020202020204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i="1" dirty="0" smtClean="0">
                <a:latin typeface="Trebuchet MS" panose="020B0603020202020204" pitchFamily="34" charset="0"/>
                <a:cs typeface="Times New Roman" pitchFamily="18" charset="0"/>
              </a:rPr>
              <a:t>Ауд. 420 </a:t>
            </a:r>
            <a:r>
              <a:rPr lang="ru-RU" sz="1400" b="1" i="1" dirty="0">
                <a:latin typeface="Trebuchet MS" panose="020B0603020202020204" pitchFamily="34" charset="0"/>
                <a:cs typeface="Times New Roman" pitchFamily="18" charset="0"/>
              </a:rPr>
              <a:t>– Лаборатория органической химии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i="1" dirty="0" smtClean="0">
                <a:latin typeface="Trebuchet MS" panose="020B0603020202020204" pitchFamily="34" charset="0"/>
                <a:cs typeface="Times New Roman" pitchFamily="18" charset="0"/>
              </a:rPr>
              <a:t>Ауд. 01В </a:t>
            </a:r>
            <a:r>
              <a:rPr lang="ru-RU" sz="1400" b="1" i="1" dirty="0">
                <a:latin typeface="Trebuchet MS" panose="020B0603020202020204" pitchFamily="34" charset="0"/>
                <a:cs typeface="Times New Roman" pitchFamily="18" charset="0"/>
              </a:rPr>
              <a:t>– Лаборатория </a:t>
            </a:r>
            <a:r>
              <a:rPr lang="ru-RU" sz="1400" b="1" i="1" dirty="0" smtClean="0">
                <a:latin typeface="Trebuchet MS" panose="020B0603020202020204" pitchFamily="34" charset="0"/>
                <a:cs typeface="Times New Roman" pitchFamily="18" charset="0"/>
              </a:rPr>
              <a:t>химии, микробиологии </a:t>
            </a:r>
            <a:r>
              <a:rPr lang="ru-RU" sz="1400" b="1" i="1" dirty="0">
                <a:latin typeface="Trebuchet MS" panose="020B0603020202020204" pitchFamily="34" charset="0"/>
                <a:cs typeface="Times New Roman" pitchFamily="18" charset="0"/>
              </a:rPr>
              <a:t>и технологии процессов брожения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i="1" dirty="0" smtClean="0">
                <a:latin typeface="Trebuchet MS" panose="020B0603020202020204" pitchFamily="34" charset="0"/>
                <a:cs typeface="Times New Roman" pitchFamily="18" charset="0"/>
              </a:rPr>
              <a:t>Ауд. 407</a:t>
            </a:r>
            <a:r>
              <a:rPr lang="ru-RU" sz="1400" b="1" i="1" dirty="0">
                <a:latin typeface="Trebuchet MS" panose="020B0603020202020204" pitchFamily="34" charset="0"/>
                <a:cs typeface="Times New Roman" pitchFamily="18" charset="0"/>
              </a:rPr>
              <a:t>, 413, 418 – Лаборатории для выполнения НИР, курсовых работ и ВКР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i="1" dirty="0" smtClean="0">
                <a:latin typeface="Trebuchet MS" panose="020B0603020202020204" pitchFamily="34" charset="0"/>
                <a:cs typeface="Times New Roman" pitchFamily="18" charset="0"/>
              </a:rPr>
              <a:t>Научно-исследовательская учебная лаборатория </a:t>
            </a:r>
            <a:r>
              <a:rPr lang="ru-RU" sz="1400" b="1" i="1" dirty="0">
                <a:latin typeface="Trebuchet MS" panose="020B0603020202020204" pitchFamily="34" charset="0"/>
                <a:cs typeface="Times New Roman" pitchFamily="18" charset="0"/>
              </a:rPr>
              <a:t>«Сростки» (специализированная лаборатория в с. </a:t>
            </a:r>
            <a:r>
              <a:rPr lang="ru-RU" sz="1400" b="1" i="1" dirty="0" smtClean="0">
                <a:latin typeface="Trebuchet MS" panose="020B0603020202020204" pitchFamily="34" charset="0"/>
                <a:cs typeface="Times New Roman" pitchFamily="18" charset="0"/>
              </a:rPr>
              <a:t>Сростки, включающая виноградник)</a:t>
            </a:r>
            <a:endParaRPr lang="ru-RU" sz="1400" b="1" i="1" dirty="0">
              <a:latin typeface="Trebuchet MS" panose="020B0603020202020204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endParaRPr lang="ru-RU" sz="1400" b="1" i="1" dirty="0">
              <a:latin typeface="Trebuchet MS" panose="020B0603020202020204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1400" b="1" i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289032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rebuchet MS" panose="020B0603020202020204" pitchFamily="34" charset="0"/>
                <a:cs typeface="Times New Roman" pitchFamily="18" charset="0"/>
              </a:rPr>
              <a:t>Трудоустройство </a:t>
            </a:r>
            <a:r>
              <a:rPr lang="ru-RU" sz="2400" dirty="0" smtClean="0">
                <a:latin typeface="Trebuchet MS" panose="020B0603020202020204" pitchFamily="34" charset="0"/>
                <a:cs typeface="Times New Roman" pitchFamily="18" charset="0"/>
              </a:rPr>
              <a:t>выпускников</a:t>
            </a:r>
            <a:endParaRPr lang="ru-RU" sz="2400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651708"/>
              </p:ext>
            </p:extLst>
          </p:nvPr>
        </p:nvGraphicFramePr>
        <p:xfrm>
          <a:off x="157821" y="908720"/>
          <a:ext cx="590465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52839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Наименование ООП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Количество выпускников с начала подготовки по ООП (всего)</a:t>
                      </a:r>
                      <a:endParaRPr lang="ru-RU" sz="1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19.03.01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Биотехнология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454</a:t>
                      </a:r>
                      <a:endParaRPr lang="ru-RU" sz="1600" b="1" dirty="0" smtClean="0"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98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19.03.02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 Продукты питания из растительного сырья</a:t>
                      </a:r>
                      <a:endParaRPr lang="ru-RU" sz="1400" dirty="0"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185</a:t>
                      </a:r>
                      <a:endParaRPr lang="ru-RU" sz="1600" b="1" dirty="0"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03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Итого по УГНС</a:t>
                      </a:r>
                      <a:endParaRPr lang="ru-RU" sz="1400" dirty="0"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  <a:cs typeface="Times New Roman" pitchFamily="18" charset="0"/>
                        </a:rPr>
                        <a:t>39</a:t>
                      </a:r>
                      <a:endParaRPr lang="ru-RU" sz="1600" b="1" dirty="0"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28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56550" y="6518540"/>
            <a:ext cx="431800" cy="333375"/>
          </a:xfrm>
          <a:noFill/>
        </p:spPr>
        <p:txBody>
          <a:bodyPr/>
          <a:lstStyle/>
          <a:p>
            <a:fld id="{700BB27F-EDAF-44FD-BAE9-0F44A234A96A}" type="slidenum">
              <a:rPr lang="ru-RU" sz="1600" smtClean="0">
                <a:solidFill>
                  <a:schemeClr val="bg1"/>
                </a:solidFill>
              </a:rPr>
              <a:pPr/>
              <a:t>15</a:t>
            </a:fld>
            <a:endParaRPr lang="ru-RU" sz="1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534727"/>
              </p:ext>
            </p:extLst>
          </p:nvPr>
        </p:nvGraphicFramePr>
        <p:xfrm>
          <a:off x="5807968" y="332656"/>
          <a:ext cx="43204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t="28280" r="4927" b="31530"/>
          <a:stretch/>
        </p:blipFill>
        <p:spPr bwMode="auto">
          <a:xfrm>
            <a:off x="479376" y="3576098"/>
            <a:ext cx="9505056" cy="31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951984" y="5229200"/>
            <a:ext cx="3888432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951984" y="5229200"/>
            <a:ext cx="3816424" cy="1008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951984" y="5013176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951984" y="4725144"/>
            <a:ext cx="648072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519936" y="5229200"/>
            <a:ext cx="43204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135560" y="5229200"/>
            <a:ext cx="3816424" cy="1008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5015880" y="4869160"/>
            <a:ext cx="93610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2639616" y="5121188"/>
            <a:ext cx="3312368" cy="108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231904" y="3933056"/>
            <a:ext cx="720080" cy="1296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999656" y="4365104"/>
            <a:ext cx="2952328" cy="86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063552" y="4797152"/>
            <a:ext cx="3888432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695400" y="4869160"/>
            <a:ext cx="525658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/>
          <p:nvPr/>
        </p:nvCxnSpPr>
        <p:spPr>
          <a:xfrm flipH="1" flipV="1">
            <a:off x="1415480" y="4149080"/>
            <a:ext cx="4536504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единительная линия 2051"/>
          <p:cNvCxnSpPr/>
          <p:nvPr/>
        </p:nvCxnSpPr>
        <p:spPr>
          <a:xfrm flipH="1" flipV="1">
            <a:off x="5915980" y="4689140"/>
            <a:ext cx="36004" cy="540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единительная линия 2054"/>
          <p:cNvCxnSpPr/>
          <p:nvPr/>
        </p:nvCxnSpPr>
        <p:spPr>
          <a:xfrm flipH="1" flipV="1">
            <a:off x="4295800" y="4581128"/>
            <a:ext cx="1656184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Прямоугольник 2055"/>
          <p:cNvSpPr/>
          <p:nvPr/>
        </p:nvSpPr>
        <p:spPr>
          <a:xfrm>
            <a:off x="6312013" y="3995772"/>
            <a:ext cx="345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География трудоустройства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8330" y="44624"/>
            <a:ext cx="9246021" cy="62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rebuchet MS" panose="020B0603020202020204" pitchFamily="34" charset="0"/>
                <a:cs typeface="Times New Roman" pitchFamily="18" charset="0"/>
              </a:rPr>
              <a:t>Сотрудничество с предприятиями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26540" y="659632"/>
            <a:ext cx="9097852" cy="583264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Основные базы практик: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ЗАО «</a:t>
            </a:r>
            <a:r>
              <a:rPr lang="ru-RU" sz="1800" b="1" i="1" dirty="0" err="1">
                <a:latin typeface="Trebuchet MS" panose="020B0603020202020204" pitchFamily="34" charset="0"/>
                <a:cs typeface="Times New Roman" pitchFamily="18" charset="0"/>
              </a:rPr>
              <a:t>Алтайвитамины</a:t>
            </a: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ЗАО «</a:t>
            </a:r>
            <a:r>
              <a:rPr lang="ru-RU" sz="1800" b="1" i="1" dirty="0" err="1">
                <a:latin typeface="Trebuchet MS" panose="020B0603020202020204" pitchFamily="34" charset="0"/>
                <a:cs typeface="Times New Roman" pitchFamily="18" charset="0"/>
              </a:rPr>
              <a:t>Эвалар</a:t>
            </a: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ООО «</a:t>
            </a:r>
            <a:r>
              <a:rPr lang="ru-RU" sz="1800" b="1" i="1" dirty="0" err="1">
                <a:latin typeface="Trebuchet MS" panose="020B0603020202020204" pitchFamily="34" charset="0"/>
                <a:cs typeface="Times New Roman" pitchFamily="18" charset="0"/>
              </a:rPr>
              <a:t>Бочкарёвский</a:t>
            </a: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 пивоваренный завод»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ОАО «</a:t>
            </a:r>
            <a:r>
              <a:rPr lang="ru-RU" sz="1800" b="1" i="1" dirty="0" err="1">
                <a:latin typeface="Trebuchet MS" panose="020B0603020202020204" pitchFamily="34" charset="0"/>
                <a:cs typeface="Times New Roman" pitchFamily="18" charset="0"/>
              </a:rPr>
              <a:t>Иткульский</a:t>
            </a: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rebuchet MS" panose="020B0603020202020204" pitchFamily="34" charset="0"/>
                <a:cs typeface="Times New Roman" pitchFamily="18" charset="0"/>
              </a:rPr>
              <a:t>спиртзавод</a:t>
            </a: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ЗАО «Алтайский бройлер»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ПАО «</a:t>
            </a:r>
            <a:r>
              <a:rPr lang="ru-RU" sz="1800" b="1" i="1" dirty="0" err="1">
                <a:latin typeface="Trebuchet MS" panose="020B0603020202020204" pitchFamily="34" charset="0"/>
                <a:cs typeface="Times New Roman" pitchFamily="18" charset="0"/>
              </a:rPr>
              <a:t>Бийский</a:t>
            </a: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 маслоэкстракционный завод»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latin typeface="Trebuchet MS" panose="020B0603020202020204" pitchFamily="34" charset="0"/>
                <a:cs typeface="Times New Roman" pitchFamily="18" charset="0"/>
              </a:rPr>
              <a:t>а также еще более 10 предприятий малого бизнеса, предоставляющих места для прохождения практик студентам кафедры.</a:t>
            </a:r>
            <a:endParaRPr lang="ru-RU" sz="1800" b="1" dirty="0">
              <a:latin typeface="Trebuchet MS" panose="020B0603020202020204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Договоры о стратегическом партнерстве: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ЗАО «</a:t>
            </a:r>
            <a:r>
              <a:rPr lang="ru-RU" sz="1800" b="1" i="1" dirty="0" err="1">
                <a:latin typeface="Trebuchet MS" panose="020B0603020202020204" pitchFamily="34" charset="0"/>
                <a:cs typeface="Times New Roman" pitchFamily="18" charset="0"/>
              </a:rPr>
              <a:t>Алтайвитамины</a:t>
            </a: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ФГБУН ИПХЭТ СО РАН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ООО «</a:t>
            </a:r>
            <a:r>
              <a:rPr lang="ru-RU" sz="1800" b="1" i="1" dirty="0" err="1">
                <a:latin typeface="Trebuchet MS" panose="020B0603020202020204" pitchFamily="34" charset="0"/>
                <a:cs typeface="Times New Roman" pitchFamily="18" charset="0"/>
              </a:rPr>
              <a:t>Бочкарёвский</a:t>
            </a: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 пивоваренный завод»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ОАО «</a:t>
            </a:r>
            <a:r>
              <a:rPr lang="ru-RU" sz="1800" b="1" i="1" dirty="0" err="1">
                <a:latin typeface="Trebuchet MS" panose="020B0603020202020204" pitchFamily="34" charset="0"/>
                <a:cs typeface="Times New Roman" pitchFamily="18" charset="0"/>
              </a:rPr>
              <a:t>Иткульский</a:t>
            </a: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rebuchet MS" panose="020B0603020202020204" pitchFamily="34" charset="0"/>
                <a:cs typeface="Times New Roman" pitchFamily="18" charset="0"/>
              </a:rPr>
              <a:t>спиртзавод</a:t>
            </a: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МБУ «</a:t>
            </a:r>
            <a:r>
              <a:rPr lang="ru-RU" sz="1800" b="1" i="1" dirty="0" err="1">
                <a:latin typeface="Trebuchet MS" panose="020B0603020202020204" pitchFamily="34" charset="0"/>
                <a:cs typeface="Times New Roman" pitchFamily="18" charset="0"/>
              </a:rPr>
              <a:t>Бийский</a:t>
            </a: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 бизнес-инкубатор»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ЗАО «Алтайский бройлер»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ООО «Биотехнологии переработки облепихи»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ООО «</a:t>
            </a:r>
            <a:r>
              <a:rPr lang="ru-RU" sz="1800" b="1" i="1" dirty="0" err="1">
                <a:latin typeface="Trebuchet MS" panose="020B0603020202020204" pitchFamily="34" charset="0"/>
                <a:cs typeface="Times New Roman" pitchFamily="18" charset="0"/>
              </a:rPr>
              <a:t>КиТ</a:t>
            </a: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ПАО «</a:t>
            </a:r>
            <a:r>
              <a:rPr lang="ru-RU" sz="1800" b="1" i="1" dirty="0" err="1">
                <a:latin typeface="Trebuchet MS" panose="020B0603020202020204" pitchFamily="34" charset="0"/>
                <a:cs typeface="Times New Roman" pitchFamily="18" charset="0"/>
              </a:rPr>
              <a:t>Бийский</a:t>
            </a:r>
            <a:r>
              <a:rPr lang="ru-RU" sz="1800" b="1" i="1" dirty="0">
                <a:latin typeface="Trebuchet MS" panose="020B0603020202020204" pitchFamily="34" charset="0"/>
                <a:cs typeface="Times New Roman" pitchFamily="18" charset="0"/>
              </a:rPr>
              <a:t> маслоэкстракционный завод»</a:t>
            </a:r>
          </a:p>
          <a:p>
            <a:endParaRPr lang="ru-RU" sz="18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23688" y="6453188"/>
            <a:ext cx="468312" cy="404812"/>
          </a:xfrm>
          <a:noFill/>
        </p:spPr>
        <p:txBody>
          <a:bodyPr/>
          <a:lstStyle/>
          <a:p>
            <a:fld id="{43365A51-81EE-4D30-8AC0-F92932F1EFD3}" type="slidenum">
              <a:rPr lang="ru-RU" sz="1600" smtClean="0">
                <a:solidFill>
                  <a:schemeClr val="bg1"/>
                </a:solidFill>
              </a:rPr>
              <a:pPr/>
              <a:t>16</a:t>
            </a:fld>
            <a:endParaRPr lang="ru-RU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915466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Учебно-воспитательная работа на кафедре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8661" y="6490028"/>
            <a:ext cx="683339" cy="365125"/>
          </a:xfrm>
        </p:spPr>
        <p:txBody>
          <a:bodyPr/>
          <a:lstStyle/>
          <a:p>
            <a:fld id="{1BB7BBC4-88CE-4317-9B17-3E62F1DF1865}" type="slidenum">
              <a:rPr lang="ru-RU" sz="1600" smtClean="0">
                <a:solidFill>
                  <a:schemeClr val="bg1"/>
                </a:solidFill>
              </a:rPr>
              <a:pPr/>
              <a:t>17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36" y="548680"/>
            <a:ext cx="1188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Ежегодно кафедрой проводится большое количество мероприятий, относящихся к УВР </a:t>
            </a:r>
          </a:p>
          <a:p>
            <a:r>
              <a:rPr lang="ru-RU" dirty="0" smtClean="0"/>
              <a:t>(2015 г – 8 мероприятий, 2016 г – 26 мероприятий, 2017 – 33 мероприятия), в том числе: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88549"/>
              </p:ext>
            </p:extLst>
          </p:nvPr>
        </p:nvGraphicFramePr>
        <p:xfrm>
          <a:off x="263352" y="1296981"/>
          <a:ext cx="11647744" cy="519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98293"/>
                <a:gridCol w="82494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Муниципальные олимпиады по химии и биологии для школьников 10-11 классов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effectLst/>
                          <a:hlinkClick r:id="rId2"/>
                        </a:rPr>
                        <a:t>http://old.bti.secna.ru/news/listnews.php?npage=68&amp;line=bti</a:t>
                      </a:r>
                      <a:r>
                        <a:rPr lang="ru-RU" sz="1200" u="sng" kern="1200" dirty="0" smtClean="0">
                          <a:effectLst/>
                        </a:rPr>
                        <a:t> </a:t>
                      </a:r>
                      <a:endParaRPr lang="ru-RU" sz="1200" kern="1200" dirty="0" smtClean="0">
                        <a:effectLst/>
                      </a:endParaRPr>
                    </a:p>
                    <a:p>
                      <a:r>
                        <a:rPr lang="ru-RU" sz="1200" u="sng" kern="1200" dirty="0" smtClean="0">
                          <a:effectLst/>
                          <a:hlinkClick r:id="rId3"/>
                        </a:rPr>
                        <a:t>http://old.bti.secna.ru/news/listnews.php?npage=44&amp;line=bti</a:t>
                      </a:r>
                      <a:r>
                        <a:rPr lang="ru-RU" sz="1200" u="sng" kern="1200" dirty="0" smtClean="0">
                          <a:effectLst/>
                        </a:rPr>
                        <a:t> </a:t>
                      </a:r>
                      <a:endParaRPr lang="ru-RU" sz="1200" kern="1200" dirty="0" smtClean="0">
                        <a:effectLst/>
                      </a:endParaRPr>
                    </a:p>
                    <a:p>
                      <a:r>
                        <a:rPr lang="ru-RU" sz="1200" kern="1200" dirty="0" smtClean="0">
                          <a:effectLst/>
                        </a:rPr>
                        <a:t> </a:t>
                      </a:r>
                      <a:r>
                        <a:rPr lang="ru-RU" sz="1200" u="sng" kern="1200" dirty="0" smtClean="0">
                          <a:effectLst/>
                          <a:hlinkClick r:id="rId4"/>
                        </a:rPr>
                        <a:t>http://old.bti.secna.ru/news/listnews.php?npage=43&amp;line=bti</a:t>
                      </a:r>
                      <a:r>
                        <a:rPr lang="ru-RU" sz="1200" u="sng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effectLst/>
                          <a:hlinkClick r:id="rId5"/>
                        </a:rPr>
                        <a:t>http://old.bti.secna.ru/news/listnews.php?npage=13&amp;line=bti</a:t>
                      </a:r>
                      <a:r>
                        <a:rPr lang="ru-RU" sz="1200" u="sng" kern="1200" dirty="0" smtClean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научно-практических семинаров</a:t>
                      </a:r>
                      <a:r>
                        <a:rPr lang="ru-RU" sz="1200" baseline="0" dirty="0" smtClean="0"/>
                        <a:t> студентов, магистров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effectLst/>
                          <a:hlinkClick r:id="rId6"/>
                        </a:rPr>
                        <a:t>http://old.bti.secna.ru/news/listnews.php?npage=37&amp;line=bti</a:t>
                      </a:r>
                      <a:endParaRPr lang="ru-RU" sz="1200" kern="1200" dirty="0" smtClean="0">
                        <a:effectLst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Онлайн-конкурсы</a:t>
                      </a:r>
                      <a:r>
                        <a:rPr lang="ru-RU" sz="1200" baseline="0" dirty="0" smtClean="0"/>
                        <a:t> стенгазет среди групп, обучающихся на кафедре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effectLst/>
                          <a:hlinkClick r:id="rId7"/>
                        </a:rPr>
                        <a:t>http://old.bti.secna.ru/news/listnews.php?npage=66&amp;line=bti</a:t>
                      </a:r>
                      <a:endParaRPr lang="ru-RU" sz="1200" kern="1200" dirty="0" smtClean="0">
                        <a:effectLst/>
                      </a:endParaRPr>
                    </a:p>
                    <a:p>
                      <a:r>
                        <a:rPr lang="ru-RU" sz="1200" u="sng" kern="1200" dirty="0" smtClean="0">
                          <a:effectLst/>
                          <a:hlinkClick r:id="rId8"/>
                        </a:rPr>
                        <a:t>http://old.bti.secna.ru/news/listnews.php?npage=42&amp;line=bti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и проведение региональной</a:t>
                      </a:r>
                      <a:r>
                        <a:rPr lang="ru-RU" sz="1200" baseline="0" dirty="0" smtClean="0"/>
                        <a:t> конференции «Проблемы, перспективы биотехнологии и биологических исследований»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u="sng" kern="1200" dirty="0" smtClean="0">
                          <a:effectLst/>
                          <a:hlinkClick r:id="rId7"/>
                        </a:rPr>
                        <a:t>http://old.bti.secna.ru/news/listnews.php?npage=66&amp;line=bti</a:t>
                      </a:r>
                      <a:endParaRPr lang="ru-RU" sz="1200" u="sng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effectLst/>
                          <a:hlinkClick r:id="rId8"/>
                        </a:rPr>
                        <a:t>http://old.bti.secna.ru/news/listnews.php?npage=42&amp;line=bti</a:t>
                      </a:r>
                      <a:endParaRPr lang="ru-RU" sz="1200" kern="1200" dirty="0" smtClean="0">
                        <a:effectLst/>
                      </a:endParaRPr>
                    </a:p>
                    <a:p>
                      <a:r>
                        <a:rPr lang="ru-RU" sz="1200" u="sng" kern="1200" dirty="0" smtClean="0">
                          <a:effectLst/>
                          <a:hlinkClick r:id="rId9"/>
                        </a:rPr>
                        <a:t>http://old.bti.secna.ru/news/listnews.php?npage=11&amp;line=bti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Участие в работе Всероссийского фестиваля науки NAUKA 0+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effectLst/>
                          <a:hlinkClick r:id="rId3"/>
                        </a:rPr>
                        <a:t>http://old.bti.secna.ru/news/listnews.php?npage=44&amp;line=bti</a:t>
                      </a:r>
                      <a:endParaRPr lang="ru-RU" sz="12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effectLst/>
                          <a:hlinkClick r:id="rId10"/>
                        </a:rPr>
                        <a:t>http://нашбийск.рф/obshhestvo/altajskij-kraj-vnov-prisoedinitsya-k-vserossijskomu-festivalyu-nauki-nauka-0.html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Проведение научно-популярных лекций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u="sng" kern="1200" dirty="0" smtClean="0">
                          <a:effectLst/>
                          <a:hlinkClick r:id="rId11"/>
                        </a:rPr>
                        <a:t>http://old.bti.secna.ru/ads.shtml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Проведение мероприятия, посвященного дню Великой Победы, «Живая память»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effectLst/>
                          <a:hlinkClick r:id="rId12"/>
                        </a:rPr>
                        <a:t>http://old.bti.secna.ru/news/listnews.php?npage=23&amp;line=bti</a:t>
                      </a:r>
                      <a:endParaRPr lang="ru-RU" sz="1200" kern="1200" dirty="0" smtClean="0">
                        <a:effectLst/>
                      </a:endParaRPr>
                    </a:p>
                    <a:p>
                      <a:r>
                        <a:rPr lang="ru-RU" sz="1200" u="sng" kern="1200" dirty="0" smtClean="0">
                          <a:effectLst/>
                          <a:hlinkClick r:id="rId13"/>
                        </a:rPr>
                        <a:t>http://www.bti.secna.ru/news/prazdnik-pobedy-na-kafedre-biotehnologii/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Конкурс эссе для учащихся школ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effectLst/>
                          <a:hlinkClick r:id="rId14"/>
                        </a:rPr>
                        <a:t>http://old.bti.secna.ru/news/listnews.php?npage=25&amp;line=bti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Посвящение первокурсников</a:t>
                      </a:r>
                      <a:r>
                        <a:rPr lang="ru-RU" sz="1200" baseline="0" dirty="0" smtClean="0"/>
                        <a:t> в химики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effectLst/>
                          <a:hlinkClick r:id="rId15"/>
                        </a:rPr>
                        <a:t>http://old.bti.secna.ru/news/listnews.php?npage=30&amp;line=bti</a:t>
                      </a:r>
                      <a:endParaRPr lang="ru-RU" sz="1200" u="sng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effectLst/>
                          <a:hlinkClick r:id="rId16"/>
                        </a:rPr>
                        <a:t>http://www.bti.secna.ru/news/prestuplenie-i-nakazanie-na-kafedre-biotehnologii/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«Зеленая неделя» на кафедре биотехнологии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http://www.bti.secna.ru/news/zelenaya-nedelya-na-kafedre-biotehnologii/</a:t>
                      </a:r>
                      <a:endParaRPr lang="ru-RU" sz="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57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520" y="0"/>
            <a:ext cx="933636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rebuchet MS" panose="020B0603020202020204" pitchFamily="34" charset="0"/>
                <a:cs typeface="Times New Roman" pitchFamily="18" charset="0"/>
              </a:rPr>
              <a:t>Подготовка кадров высшей квалификации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7328" y="476672"/>
            <a:ext cx="9711918" cy="1296144"/>
          </a:xfrm>
        </p:spPr>
        <p:txBody>
          <a:bodyPr>
            <a:normAutofit lnSpcReduction="10000"/>
          </a:bodyPr>
          <a:lstStyle/>
          <a:p>
            <a:pPr marL="0" indent="357188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Кафедра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биотехнологии на 90 % укомплектована выпускниками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кафедры.</a:t>
            </a:r>
          </a:p>
          <a:p>
            <a:pPr marL="0" indent="357188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30 выпускников кафедры защитили кандидатские диссертации (по техническим, химическим, биологическим, сельскохозяйственным наукам), защищена</a:t>
            </a:r>
            <a:b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1 докторская диссертация. 7 выпускников в настоящее время являются аспирантами или соискателями.</a:t>
            </a:r>
            <a:endParaRPr lang="ru-RU" sz="1800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8661" y="6470414"/>
            <a:ext cx="683339" cy="365125"/>
          </a:xfrm>
          <a:noFill/>
        </p:spPr>
        <p:txBody>
          <a:bodyPr/>
          <a:lstStyle/>
          <a:p>
            <a:fld id="{B01904DA-53A2-49E0-B59F-EF460320AC23}" type="slidenum">
              <a:rPr lang="ru-RU" sz="1600" smtClean="0">
                <a:solidFill>
                  <a:schemeClr val="bg1"/>
                </a:solidFill>
              </a:rPr>
              <a:pPr/>
              <a:t>18</a:t>
            </a:fld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1916832"/>
            <a:ext cx="907300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u="sng" dirty="0"/>
              <a:t>Шестернин В.И</a:t>
            </a:r>
            <a:r>
              <a:rPr lang="ru-RU" sz="1300" u="sng" dirty="0" smtClean="0"/>
              <a:t>.</a:t>
            </a:r>
            <a:r>
              <a:rPr lang="ru-RU" sz="1300" dirty="0" smtClean="0"/>
              <a:t> «</a:t>
            </a:r>
            <a:r>
              <a:rPr lang="ru-RU" sz="1300" dirty="0"/>
              <a:t>Разработка технологии натуральных красных вин и винных напитков из ранних сортов винограда, культивируемого в Алтайском крае»: диссертация на соискание ученой степени кандидата технических наук по спец. 05.18.01 – Технология обработки, хранения и переработки злаковых, бобовых культур, крупяных продуктов, плодоовощной продукции и виноградарства Д 220.037.03 при ФГБОУ ВО «Красноярский государственный аграрный университет</a:t>
            </a:r>
            <a:r>
              <a:rPr lang="ru-RU" sz="1300" dirty="0" smtClean="0"/>
              <a:t>» (2015 г.);</a:t>
            </a:r>
          </a:p>
          <a:p>
            <a:pPr algn="just"/>
            <a:r>
              <a:rPr lang="ru-RU" sz="1300" u="sng" dirty="0" err="1"/>
              <a:t>Зинцова</a:t>
            </a:r>
            <a:r>
              <a:rPr lang="ru-RU" sz="1300" u="sng" dirty="0"/>
              <a:t> Ю.С.</a:t>
            </a:r>
            <a:r>
              <a:rPr lang="ru-RU" sz="1300" dirty="0"/>
              <a:t> «Разработка технологии производства ферментированного напитка на основе плодово-ягодного сырья Алтайского края и поликультуры </a:t>
            </a:r>
            <a:r>
              <a:rPr lang="ru-RU" sz="1300" dirty="0" err="1"/>
              <a:t>Orizamyces</a:t>
            </a:r>
            <a:r>
              <a:rPr lang="ru-RU" sz="1300" dirty="0"/>
              <a:t> </a:t>
            </a:r>
            <a:r>
              <a:rPr lang="ru-RU" sz="1300" dirty="0" err="1"/>
              <a:t>indici</a:t>
            </a:r>
            <a:r>
              <a:rPr lang="ru-RU" sz="1300" dirty="0" smtClean="0"/>
              <a:t>»: диссертация </a:t>
            </a:r>
            <a:r>
              <a:rPr lang="ru-RU" sz="1300" dirty="0"/>
              <a:t>на соискание ученой степени кандидата технических наук по спец. 05.18.01 – Технология обработки, хранения и переработки злаковых, бобовых культур, крупяных продуктов, плодоовощной продукции и виноградарства Д 220.037.03 при ФГБОУ ВО «Красноярский государственный аграрный университет</a:t>
            </a:r>
            <a:r>
              <a:rPr lang="ru-RU" sz="1300" dirty="0" smtClean="0"/>
              <a:t>» (2016 г.);</a:t>
            </a:r>
            <a:endParaRPr lang="ru-RU" sz="1300" dirty="0"/>
          </a:p>
          <a:p>
            <a:pPr algn="just"/>
            <a:r>
              <a:rPr lang="ru-RU" sz="1300" u="sng" dirty="0"/>
              <a:t>Сысоев  А.В.</a:t>
            </a:r>
            <a:r>
              <a:rPr lang="ru-RU" sz="1300" dirty="0"/>
              <a:t> «Синтез и некоторые свойства азометиновых производных </a:t>
            </a:r>
            <a:r>
              <a:rPr lang="ru-RU" sz="1300" dirty="0" err="1"/>
              <a:t>тетразолов</a:t>
            </a:r>
            <a:r>
              <a:rPr lang="ru-RU" sz="1300" dirty="0"/>
              <a:t> и </a:t>
            </a:r>
            <a:r>
              <a:rPr lang="ru-RU" sz="1300" dirty="0" err="1"/>
              <a:t>тетразинов</a:t>
            </a:r>
            <a:r>
              <a:rPr lang="ru-RU" sz="1300" dirty="0"/>
              <a:t>»  диссертация на соискание ученой степени кандидата химических наук по спец. 02.00.03 «Органическая химия</a:t>
            </a:r>
            <a:r>
              <a:rPr lang="ru-RU" sz="1300" dirty="0" smtClean="0"/>
              <a:t>» Д </a:t>
            </a:r>
            <a:r>
              <a:rPr lang="ru-RU" sz="1300" dirty="0"/>
              <a:t>212.269.04  при ФГАОУ ВО «Национальный исследовательский Томский политехнический университет</a:t>
            </a:r>
            <a:r>
              <a:rPr lang="ru-RU" sz="1300" dirty="0" smtClean="0"/>
              <a:t>» (2016 г</a:t>
            </a:r>
            <a:r>
              <a:rPr lang="ru-RU" sz="1300" dirty="0" smtClean="0"/>
              <a:t>.).</a:t>
            </a:r>
            <a:endParaRPr lang="en-US" sz="1300" dirty="0"/>
          </a:p>
          <a:p>
            <a:pPr algn="just"/>
            <a:r>
              <a:rPr lang="ru-RU" sz="1300" u="sng" dirty="0" err="1" smtClean="0">
                <a:cs typeface="Arial" pitchFamily="34" charset="0"/>
              </a:rPr>
              <a:t>Апарнева</a:t>
            </a:r>
            <a:r>
              <a:rPr lang="ru-RU" sz="1300" u="sng" dirty="0" smtClean="0">
                <a:cs typeface="Arial" pitchFamily="34" charset="0"/>
              </a:rPr>
              <a:t> М.А.</a:t>
            </a:r>
            <a:r>
              <a:rPr lang="ru-RU" sz="1300" dirty="0">
                <a:cs typeface="Arial" pitchFamily="34" charset="0"/>
              </a:rPr>
              <a:t> </a:t>
            </a:r>
            <a:r>
              <a:rPr lang="ru-RU" sz="1300" dirty="0" smtClean="0">
                <a:cs typeface="Arial" pitchFamily="34" charset="0"/>
              </a:rPr>
              <a:t>«Научное обоснование и разработка технологии винных напитков типа кагор, получаемых из районированных в алтайском крае сортов винограда». Специальность </a:t>
            </a:r>
            <a:r>
              <a:rPr lang="ru-RU" sz="1300" dirty="0">
                <a:cs typeface="Arial" pitchFamily="34" charset="0"/>
              </a:rPr>
              <a:t>05.18.01 – Технология обработки, хранения и переработки злаковых, бобовых культур, крупяных продуктов, плодоовощной продукции и виноградарства. Место и год защиты:</a:t>
            </a:r>
            <a:r>
              <a:rPr lang="ru-RU" sz="1300" b="1" dirty="0">
                <a:cs typeface="Arial" pitchFamily="34" charset="0"/>
              </a:rPr>
              <a:t> </a:t>
            </a:r>
            <a:r>
              <a:rPr lang="ru-RU" sz="1300" dirty="0">
                <a:cs typeface="Arial" pitchFamily="34" charset="0"/>
              </a:rPr>
              <a:t>Кубанский государственный технологический университет, 2018 г </a:t>
            </a:r>
            <a:endParaRPr lang="ru-RU" sz="1300" dirty="0" smtClean="0">
              <a:cs typeface="Arial" pitchFamily="34" charset="0"/>
            </a:endParaRPr>
          </a:p>
          <a:p>
            <a:pPr algn="just"/>
            <a:r>
              <a:rPr lang="ru-RU" sz="1300" u="sng" dirty="0" smtClean="0">
                <a:cs typeface="Arial" pitchFamily="34" charset="0"/>
              </a:rPr>
              <a:t>Минаков Д.В.</a:t>
            </a:r>
            <a:r>
              <a:rPr lang="ru-RU" sz="1300" b="1" dirty="0">
                <a:cs typeface="Arial" pitchFamily="34" charset="0"/>
              </a:rPr>
              <a:t> </a:t>
            </a:r>
            <a:r>
              <a:rPr lang="ru-RU" sz="1300" b="1" dirty="0" smtClean="0">
                <a:cs typeface="Arial" pitchFamily="34" charset="0"/>
              </a:rPr>
              <a:t>«</a:t>
            </a:r>
            <a:r>
              <a:rPr lang="ru-RU" sz="1300" dirty="0" smtClean="0">
                <a:cs typeface="Arial" pitchFamily="34" charset="0"/>
              </a:rPr>
              <a:t>Влияние </a:t>
            </a:r>
            <a:r>
              <a:rPr lang="ru-RU" sz="1300" dirty="0">
                <a:cs typeface="Arial" pitchFamily="34" charset="0"/>
              </a:rPr>
              <a:t>эколого-биохимических параметров </a:t>
            </a:r>
            <a:r>
              <a:rPr lang="ru-RU" sz="1300" dirty="0" err="1">
                <a:cs typeface="Arial" pitchFamily="34" charset="0"/>
              </a:rPr>
              <a:t>биоконверсии</a:t>
            </a:r>
            <a:r>
              <a:rPr lang="ru-RU" sz="1300" dirty="0">
                <a:cs typeface="Arial" pitchFamily="34" charset="0"/>
              </a:rPr>
              <a:t> растительного сырья на выход биомассы плодовых тел </a:t>
            </a:r>
            <a:r>
              <a:rPr lang="ru-RU" sz="1300" dirty="0" err="1">
                <a:cs typeface="Arial" pitchFamily="34" charset="0"/>
              </a:rPr>
              <a:t>ксилотрофных</a:t>
            </a:r>
            <a:r>
              <a:rPr lang="ru-RU" sz="1300" dirty="0">
                <a:cs typeface="Arial" pitchFamily="34" charset="0"/>
              </a:rPr>
              <a:t> </a:t>
            </a:r>
            <a:r>
              <a:rPr lang="ru-RU" sz="1300" dirty="0" smtClean="0">
                <a:cs typeface="Arial" pitchFamily="34" charset="0"/>
              </a:rPr>
              <a:t>базидиомицетов».</a:t>
            </a:r>
            <a:r>
              <a:rPr lang="ru-RU" sz="1300" b="1" dirty="0" smtClean="0">
                <a:cs typeface="Arial" pitchFamily="34" charset="0"/>
              </a:rPr>
              <a:t>  </a:t>
            </a:r>
            <a:r>
              <a:rPr lang="ru-RU" sz="1300" dirty="0" smtClean="0">
                <a:cs typeface="Arial" pitchFamily="34" charset="0"/>
              </a:rPr>
              <a:t>Специальность </a:t>
            </a:r>
            <a:r>
              <a:rPr lang="ru-RU" sz="1300" dirty="0">
                <a:cs typeface="Arial" pitchFamily="34" charset="0"/>
              </a:rPr>
              <a:t>03.02.08 – Экология (биология). Место и год защиты: Национальный исследовательский Томский государственный университет, 2018 г (сентябрь 2018 г</a:t>
            </a:r>
            <a:r>
              <a:rPr lang="ru-RU" sz="1300" dirty="0" smtClean="0">
                <a:cs typeface="Arial" pitchFamily="34" charset="0"/>
              </a:rPr>
              <a:t>.).</a:t>
            </a:r>
          </a:p>
          <a:p>
            <a:pPr algn="just"/>
            <a:r>
              <a:rPr lang="ru-RU" sz="1300" u="sng" dirty="0" err="1" smtClean="0">
                <a:cs typeface="Arial" pitchFamily="34" charset="0"/>
              </a:rPr>
              <a:t>Бахолдина</a:t>
            </a:r>
            <a:r>
              <a:rPr lang="ru-RU" sz="1300" u="sng" dirty="0" smtClean="0">
                <a:cs typeface="Arial" pitchFamily="34" charset="0"/>
              </a:rPr>
              <a:t> Л.А.</a:t>
            </a:r>
            <a:r>
              <a:rPr lang="ru-RU" sz="1300" b="1" dirty="0">
                <a:cs typeface="Arial" pitchFamily="34" charset="0"/>
              </a:rPr>
              <a:t> </a:t>
            </a:r>
            <a:r>
              <a:rPr lang="ru-RU" sz="1300" dirty="0" smtClean="0">
                <a:cs typeface="Arial" pitchFamily="34" charset="0"/>
              </a:rPr>
              <a:t>«Сложные </a:t>
            </a:r>
            <a:r>
              <a:rPr lang="ru-RU" sz="1300" dirty="0">
                <a:cs typeface="Arial" pitchFamily="34" charset="0"/>
              </a:rPr>
              <a:t>эфиры </a:t>
            </a:r>
            <a:r>
              <a:rPr lang="ru-RU" sz="1300" dirty="0" err="1">
                <a:cs typeface="Arial" pitchFamily="34" charset="0"/>
              </a:rPr>
              <a:t>феруловой</a:t>
            </a:r>
            <a:r>
              <a:rPr lang="ru-RU" sz="1300" dirty="0">
                <a:cs typeface="Arial" pitchFamily="34" charset="0"/>
              </a:rPr>
              <a:t> кислоты: выделение, новые подходы к синтезу и оценка биологической </a:t>
            </a:r>
            <a:r>
              <a:rPr lang="ru-RU" sz="1300" dirty="0" smtClean="0">
                <a:cs typeface="Arial" pitchFamily="34" charset="0"/>
              </a:rPr>
              <a:t>активности». Специальность </a:t>
            </a:r>
            <a:r>
              <a:rPr lang="ru-RU" sz="1300" dirty="0">
                <a:cs typeface="Arial" pitchFamily="34" charset="0"/>
              </a:rPr>
              <a:t>02.00.03 – Органическая химия. Место и год защиты:</a:t>
            </a:r>
            <a:r>
              <a:rPr lang="ru-RU" sz="1300" b="1" dirty="0">
                <a:cs typeface="Arial" pitchFamily="34" charset="0"/>
              </a:rPr>
              <a:t> </a:t>
            </a:r>
            <a:r>
              <a:rPr lang="ru-RU" sz="1300" dirty="0">
                <a:cs typeface="Arial" pitchFamily="34" charset="0"/>
              </a:rPr>
              <a:t>Национальный исследовательский Томский политехнический университет, 2018 г (декабрь 2018 г.).</a:t>
            </a:r>
            <a:endParaRPr lang="ru-RU" sz="13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328" y="1556792"/>
            <a:ext cx="948355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latin typeface="Trebuchet MS" panose="020B0603020202020204" pitchFamily="34" charset="0"/>
                <a:cs typeface="Times New Roman" pitchFamily="18" charset="0"/>
              </a:rPr>
              <a:t>Кандидатские диссертации, защищенные за последние </a:t>
            </a:r>
            <a:r>
              <a:rPr lang="en-US" sz="2000" dirty="0">
                <a:latin typeface="Trebuchet MS" panose="020B0603020202020204" pitchFamily="34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rebuchet MS" panose="020B0603020202020204" pitchFamily="34" charset="0"/>
                <a:cs typeface="Times New Roman" pitchFamily="18" charset="0"/>
              </a:rPr>
              <a:t>года</a:t>
            </a:r>
            <a:endParaRPr lang="ru-RU" sz="2000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915466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Юбилей кафедры «Биотехнология»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669" y="6492875"/>
            <a:ext cx="683339" cy="365125"/>
          </a:xfrm>
        </p:spPr>
        <p:txBody>
          <a:bodyPr/>
          <a:lstStyle/>
          <a:p>
            <a:fld id="{1BB7BBC4-88CE-4317-9B17-3E62F1DF1865}" type="slidenum">
              <a:rPr lang="ru-RU" sz="1600" smtClean="0">
                <a:solidFill>
                  <a:schemeClr val="bg1"/>
                </a:solidFill>
              </a:rPr>
              <a:pPr/>
              <a:t>19</a:t>
            </a:fld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1026" name="Picture 2" descr="http://xn--80acvefn6a4c.xn--p1ai/wp-content/uploads/2017/04/Naukograd_1-e1492672530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89" y="615230"/>
            <a:ext cx="427770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n--80acvefn6a4c.xn--p1ai/wp-content/uploads/2017/04/Naukograd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764704"/>
            <a:ext cx="42779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7448" y="6492875"/>
            <a:ext cx="65527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http://нашбийск.рф/naukograd/yubilej-kafedry-biotehnologii-bti-20-let-sozdavaya-budushhee.html</a:t>
            </a:r>
            <a:endParaRPr lang="ru-RU" sz="9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6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8" descr="подписи050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837" t="9728" r="10009" b="6000"/>
          <a:stretch/>
        </p:blipFill>
        <p:spPr>
          <a:xfrm>
            <a:off x="8904312" y="1751156"/>
            <a:ext cx="3150368" cy="4500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344" y="64402"/>
            <a:ext cx="9082658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  <a:cs typeface="Times New Roman" pitchFamily="18" charset="0"/>
              </a:rPr>
              <a:t>История кафедры</a:t>
            </a:r>
            <a:endParaRPr lang="ru-RU" sz="28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368" y="620688"/>
            <a:ext cx="9136115" cy="1339642"/>
          </a:xfrm>
        </p:spPr>
        <p:txBody>
          <a:bodyPr>
            <a:normAutofit/>
          </a:bodyPr>
          <a:lstStyle/>
          <a:p>
            <a:pPr marL="0" indent="357188" algn="just"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Биотехнология как специальность впервые появилась на Алтае в Бийском технологическом институте.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Годом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открытия специальности в БТИ является 1991-й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В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1996 году – была образована кафедра биотехнологии.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Первый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выпуск состоялся в 1997 году. </a:t>
            </a:r>
          </a:p>
          <a:p>
            <a:pPr>
              <a:buFont typeface="Wingdings" pitchFamily="2" charset="2"/>
              <a:buChar char="§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08661" y="6471839"/>
            <a:ext cx="683339" cy="365125"/>
          </a:xfrm>
        </p:spPr>
        <p:txBody>
          <a:bodyPr/>
          <a:lstStyle/>
          <a:p>
            <a:fld id="{1BB7BBC4-88CE-4317-9B17-3E62F1DF1865}" type="slidenum">
              <a:rPr lang="ru-RU" sz="1600" smtClean="0">
                <a:solidFill>
                  <a:schemeClr val="bg1"/>
                </a:solidFill>
              </a:rPr>
              <a:pPr/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1926292"/>
            <a:ext cx="535602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 сих пор </a:t>
            </a:r>
            <a:r>
              <a:rPr lang="ru-RU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Бийский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технологический институт является единственным в Алтайском крае, где готовят бакалавров и магистров по аккредитованному </a:t>
            </a: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направ-лению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«Биотехнология» (ближайшие </a:t>
            </a: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образо-вательные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учреждения –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Кемеровский </a:t>
            </a: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госу-дарственный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университет 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Национальный исследовательский 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Томский </a:t>
            </a: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политехничес-кий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университет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indent="357188" algn="just"/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1999 году на кафедре была открыта вторая специальность «Технология </a:t>
            </a: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бродиль-ных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производств и виноделие» - в настоящее время реализуемая как направление «Продукты питания из растительного сырья», также имеющее государственную аккредитацию по  двум уровням образования.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Содержимое 7" descr="подписи051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779" t="2801" r="816" b="6176"/>
          <a:stretch/>
        </p:blipFill>
        <p:spPr>
          <a:xfrm>
            <a:off x="5861992" y="2141518"/>
            <a:ext cx="3233850" cy="4335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9339" y="116632"/>
            <a:ext cx="10019456" cy="64792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rebuchet MS" panose="020B0603020202020204" pitchFamily="34" charset="0"/>
                <a:cs typeface="Times New Roman" pitchFamily="18" charset="0"/>
              </a:rPr>
              <a:t>Профессорско-преподавательский  состав кафедры</a:t>
            </a: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38055" y="6453188"/>
            <a:ext cx="468312" cy="404812"/>
          </a:xfrm>
          <a:noFill/>
        </p:spPr>
        <p:txBody>
          <a:bodyPr/>
          <a:lstStyle/>
          <a:p>
            <a:fld id="{2B3C05CD-EF1C-46DC-B26C-5C5AF9152851}" type="slidenum">
              <a:rPr lang="ru-RU" sz="1600" smtClean="0">
                <a:solidFill>
                  <a:schemeClr val="bg1"/>
                </a:solidFill>
              </a:rPr>
              <a:pPr/>
              <a:t>3</a:t>
            </a:fld>
            <a:endParaRPr lang="ru-RU" sz="1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70644"/>
              </p:ext>
            </p:extLst>
          </p:nvPr>
        </p:nvGraphicFramePr>
        <p:xfrm>
          <a:off x="302220" y="764555"/>
          <a:ext cx="91781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244"/>
                <a:gridCol w="2472565"/>
                <a:gridCol w="1147270"/>
                <a:gridCol w="916669"/>
                <a:gridCol w="2525140"/>
                <a:gridCol w="114727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Штатные сотрудники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чел.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Внешние совместители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чел.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докторов наук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чел.</a:t>
                      </a:r>
                      <a:endParaRPr lang="ru-RU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докторов наук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чел.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кандидатов</a:t>
                      </a:r>
                      <a:r>
                        <a:rPr lang="ru-RU" baseline="0" dirty="0" smtClean="0"/>
                        <a:t> наук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чел.</a:t>
                      </a: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кандидатов</a:t>
                      </a:r>
                      <a:r>
                        <a:rPr lang="ru-RU" baseline="0" dirty="0" smtClean="0"/>
                        <a:t> наук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чел.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степени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чел.</a:t>
                      </a: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степени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чел.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gridSpan="6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  <a:cs typeface="Times New Roman" pitchFamily="18" charset="0"/>
                        </a:rPr>
                        <a:t>100 % ППС кафедры имеют профильное образование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2460"/>
          <a:stretch/>
        </p:blipFill>
        <p:spPr>
          <a:xfrm>
            <a:off x="479376" y="2911796"/>
            <a:ext cx="2893318" cy="3541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92202" y="2700665"/>
            <a:ext cx="600785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Кошелев Юрий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Антонович</a:t>
            </a:r>
          </a:p>
          <a:p>
            <a:pPr algn="ctr"/>
            <a:endParaRPr lang="en-US" sz="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профессор, доктор фармацевтических наук</a:t>
            </a:r>
            <a:r>
              <a:rPr lang="ru-RU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​, заведующий </a:t>
            </a:r>
            <a:r>
              <a:rPr lang="ru-RU" sz="1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кафедрой </a:t>
            </a:r>
            <a:r>
              <a:rPr lang="ru-RU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«Биотехнология», генеральный </a:t>
            </a:r>
            <a:r>
              <a:rPr lang="ru-RU" sz="1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директор </a:t>
            </a:r>
          </a:p>
          <a:p>
            <a:pPr algn="ctr"/>
            <a:r>
              <a:rPr lang="ru-RU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ЗАО </a:t>
            </a:r>
            <a:r>
              <a:rPr lang="ru-RU" sz="1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5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Алтайвитамины</a:t>
            </a:r>
            <a:r>
              <a:rPr lang="ru-RU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», Руководитель УГНС </a:t>
            </a:r>
            <a:r>
              <a:rPr lang="ru-RU" sz="1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19.00.00 «Промышленная экология и </a:t>
            </a:r>
            <a:r>
              <a:rPr lang="ru-RU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биотехнология»</a:t>
            </a:r>
          </a:p>
          <a:p>
            <a:pPr algn="just"/>
            <a:endParaRPr lang="en-US" sz="5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357188" algn="just"/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Образование: Московский государственный институт химического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машиностроения (инженер-механик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специальности «Производство аппаратов полигонных установок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»)</a:t>
            </a:r>
          </a:p>
          <a:p>
            <a:pPr indent="357188" algn="just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Академик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Российской и Международной инженерных академий, Международной академии наук по экологии и безопасности жизнедеятельности, Международной академии реальной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экономики.</a:t>
            </a:r>
          </a:p>
          <a:p>
            <a:pPr indent="357188" algn="just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Почетный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гражданин города Бийска.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Ю.А. Кошелева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отмечена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правительственными,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ведомственными, </a:t>
            </a:r>
          </a:p>
          <a:p>
            <a:pPr algn="just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общественными и международными наградами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27038" y="6483913"/>
            <a:ext cx="683339" cy="365125"/>
          </a:xfrm>
        </p:spPr>
        <p:txBody>
          <a:bodyPr/>
          <a:lstStyle/>
          <a:p>
            <a:fld id="{1BB7BBC4-88CE-4317-9B17-3E62F1DF1865}" type="slidenum">
              <a:rPr lang="ru-RU" sz="1600" smtClean="0">
                <a:solidFill>
                  <a:schemeClr val="bg1"/>
                </a:solidFill>
              </a:rPr>
              <a:pPr/>
              <a:t>4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9339" y="116632"/>
            <a:ext cx="10019456" cy="64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latin typeface="Trebuchet MS" panose="020B0603020202020204" pitchFamily="34" charset="0"/>
                <a:cs typeface="Times New Roman" pitchFamily="18" charset="0"/>
              </a:rPr>
              <a:t>Профессорско-преподавательский  состав кафедры</a:t>
            </a:r>
            <a:endParaRPr lang="ru-RU" sz="28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74715"/>
              </p:ext>
            </p:extLst>
          </p:nvPr>
        </p:nvGraphicFramePr>
        <p:xfrm>
          <a:off x="839416" y="620688"/>
          <a:ext cx="7776864" cy="60457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2494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Сысолятин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Сергей Викторович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профессор,  доктор химических наук,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Директор  Института проблем химико-энергетических технологий СО РАН (ИПХЭТ СО РАН)</a:t>
                      </a:r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Школьникова Марина Николаевна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профессор, доктор технических наук, доцент ВАК,​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руководитель ООП 19.04.02 Продукты питания из растительного сырья</a:t>
                      </a:r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551719">
                <a:tc gridSpan="2">
                  <a:txBody>
                    <a:bodyPr/>
                    <a:lstStyle/>
                    <a:p>
                      <a:pPr marL="0" indent="357188" algn="just"/>
                      <a:r>
                        <a:rPr lang="ru-RU" sz="1350" dirty="0" smtClean="0"/>
                        <a:t>Образование:  Томский государственный университет им. В.В. Куйбышева, химик  по специальности «Химия»</a:t>
                      </a:r>
                    </a:p>
                    <a:p>
                      <a:pPr marL="0" indent="357188" algn="just"/>
                      <a:r>
                        <a:rPr lang="ru-RU" sz="1350" dirty="0" smtClean="0"/>
                        <a:t>Награжден</a:t>
                      </a:r>
                      <a:r>
                        <a:rPr kumimoji="0" lang="ru-RU" sz="1350" kern="1200" dirty="0" smtClean="0"/>
                        <a:t> Медалью</a:t>
                      </a:r>
                      <a:r>
                        <a:rPr kumimoji="0" lang="ru-RU" sz="1350" kern="1200" baseline="0" dirty="0" smtClean="0"/>
                        <a:t> </a:t>
                      </a:r>
                      <a:r>
                        <a:rPr kumimoji="0" lang="ru-RU" sz="1350" kern="1200" dirty="0" smtClean="0"/>
                        <a:t>«300 лет Бийску», Медалью</a:t>
                      </a:r>
                      <a:r>
                        <a:rPr kumimoji="0" lang="ru-RU" sz="1350" kern="1200" baseline="0" dirty="0" smtClean="0"/>
                        <a:t> </a:t>
                      </a:r>
                      <a:r>
                        <a:rPr kumimoji="0" lang="ru-RU" sz="1350" kern="1200" dirty="0" smtClean="0"/>
                        <a:t>Ордена «За заслуги перед Отечеством» II степени; медалью «300 лет Российскому флоту» (1996 г.), отмечен грамотами и благодарностями предприятий города Бийска, Президиума СО РАН. </a:t>
                      </a:r>
                    </a:p>
                    <a:p>
                      <a:pPr marL="0" indent="357188" algn="just"/>
                      <a:r>
                        <a:rPr kumimoji="0" lang="ru-RU" sz="1350" i="1" kern="1200" dirty="0" smtClean="0"/>
                        <a:t>Область научных интересов</a:t>
                      </a:r>
                      <a:r>
                        <a:rPr kumimoji="0" lang="ru-RU" sz="1350" i="1" kern="1200" baseline="0" dirty="0" smtClean="0"/>
                        <a:t> - синтез  азотсодержащих гетероциклических соединений , обладающих биологической активностью</a:t>
                      </a:r>
                      <a:endParaRPr lang="ru-RU" sz="135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357188" algn="just"/>
                      <a:r>
                        <a:rPr lang="ru-RU" sz="1350" dirty="0" smtClean="0"/>
                        <a:t>Образование:</a:t>
                      </a:r>
                      <a:r>
                        <a:rPr lang="ru-RU" sz="1350" baseline="0" dirty="0" smtClean="0"/>
                        <a:t> </a:t>
                      </a:r>
                      <a:r>
                        <a:rPr kumimoji="0" lang="ru-RU" sz="1350" kern="1200" dirty="0" smtClean="0"/>
                        <a:t>Новосибирский институт советской кооперативной торговли по специальности "Товароведение </a:t>
                      </a:r>
                      <a:r>
                        <a:rPr kumimoji="0" lang="ru-RU" sz="1350" kern="1200" dirty="0" err="1" smtClean="0"/>
                        <a:t>непродо-вольственных</a:t>
                      </a:r>
                      <a:r>
                        <a:rPr kumimoji="0" lang="ru-RU" sz="1350" kern="1200" dirty="0" smtClean="0"/>
                        <a:t> товаров"</a:t>
                      </a:r>
                      <a:endParaRPr lang="ru-RU" sz="1350" dirty="0" smtClean="0"/>
                    </a:p>
                    <a:p>
                      <a:pPr marL="0" indent="357188" algn="just"/>
                      <a:r>
                        <a:rPr kumimoji="0" lang="ru-RU" sz="1350" kern="1200" dirty="0" smtClean="0"/>
                        <a:t>В 2016 году с отличием окончила магистратуру по направлению подготовки 19.04.01 "Биотехнология" (магистерская программа - Химия и технология биологических активных веществ)</a:t>
                      </a:r>
                    </a:p>
                    <a:p>
                      <a:pPr marL="0" marR="0" indent="35718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kern="1200" dirty="0" smtClean="0"/>
                        <a:t>Награждена</a:t>
                      </a:r>
                      <a:r>
                        <a:rPr kumimoji="0" lang="ru-RU" sz="1350" kern="1200" baseline="0" dirty="0" smtClean="0"/>
                        <a:t> нагрудным знаком «Почетный работник высшей школы»</a:t>
                      </a:r>
                      <a:endParaRPr lang="ru-RU" sz="1350" b="0" dirty="0" smtClean="0"/>
                    </a:p>
                    <a:p>
                      <a:pPr marL="0" indent="357188" algn="just"/>
                      <a:r>
                        <a:rPr kumimoji="0" lang="ru-RU" sz="1350" i="1" kern="1200" dirty="0" smtClean="0"/>
                        <a:t>Область научных интересов - исследование и разработка продуктов функционального назначения, в том числе напитков, и функциональных пищевых растительных ингредиентов</a:t>
                      </a:r>
                      <a:r>
                        <a:rPr kumimoji="0" lang="ru-RU" sz="1350" kern="1200" dirty="0" smtClean="0"/>
                        <a:t> 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сысолятин сергей викторович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836712"/>
            <a:ext cx="1657350" cy="194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4134" b="13856"/>
          <a:stretch/>
        </p:blipFill>
        <p:spPr>
          <a:xfrm>
            <a:off x="4943872" y="836712"/>
            <a:ext cx="1584176" cy="1974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27038" y="6483913"/>
            <a:ext cx="683339" cy="365125"/>
          </a:xfrm>
        </p:spPr>
        <p:txBody>
          <a:bodyPr/>
          <a:lstStyle/>
          <a:p>
            <a:fld id="{1BB7BBC4-88CE-4317-9B17-3E62F1DF1865}" type="slidenum">
              <a:rPr lang="ru-RU" sz="1600" smtClean="0">
                <a:solidFill>
                  <a:schemeClr val="bg1"/>
                </a:solidFill>
              </a:rPr>
              <a:pPr/>
              <a:t>5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9339" y="116632"/>
            <a:ext cx="10019456" cy="64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latin typeface="Trebuchet MS" panose="020B0603020202020204" pitchFamily="34" charset="0"/>
                <a:cs typeface="Times New Roman" pitchFamily="18" charset="0"/>
              </a:rPr>
              <a:t>Профессорско-преподавательский  состав кафедры</a:t>
            </a:r>
            <a:endParaRPr lang="ru-RU" sz="28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647282"/>
              </p:ext>
            </p:extLst>
          </p:nvPr>
        </p:nvGraphicFramePr>
        <p:xfrm>
          <a:off x="839416" y="620688"/>
          <a:ext cx="7776864" cy="60457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2494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Аверьянова Елена Витальевна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доцент, кандидат химических наук, доцент ВАК,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Руководитель ООП 19.03.01 Биотехнология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Мороженко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Юрий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Васильевич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/>
                        <a:t>доцент, кандидат химических наук, доцент ВАК</a:t>
                      </a:r>
                      <a:endParaRPr lang="ru-RU" sz="1200" b="0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551719">
                <a:tc gridSpan="2">
                  <a:txBody>
                    <a:bodyPr/>
                    <a:lstStyle/>
                    <a:p>
                      <a:pPr marL="0" marR="0" lvl="0" indent="35718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Образование: Алтайский политехнический институт им. И.И. Ползунова , инженер-химик-технолог по специальности "Химическая технология органических веществ".</a:t>
                      </a:r>
                    </a:p>
                    <a:p>
                      <a:pPr marL="0" marR="0" lvl="0" indent="35718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2016 г. с отличием окончила магистратуру ФГБОУ ВО "Алтайский государственный технический университет им. И.И. Ползунова« по направлению подготовки 19.04.01 «Биотехнология» (магистерская программа - Химия и технология биологических активных веществ»</a:t>
                      </a:r>
                    </a:p>
                    <a:p>
                      <a:pPr marL="0" marR="0" lvl="0" indent="35718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Награждена нагрудным знаком «Почетный работник высшего профессионального образования Российской Федерации»</a:t>
                      </a:r>
                    </a:p>
                    <a:p>
                      <a:pPr marL="0" marR="0" lvl="0" indent="35718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Область научных интересов - изучение методов извлечения биологически активных веществ из растительного сырья, их модификации и свойств</a:t>
                      </a:r>
                      <a:endParaRPr kumimoji="0" lang="ru-RU" sz="1350" kern="1200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357188" algn="just"/>
                      <a:r>
                        <a:rPr lang="ru-RU" sz="1350" b="0" dirty="0" smtClean="0">
                          <a:solidFill>
                            <a:srgbClr val="000000"/>
                          </a:solidFill>
                        </a:rPr>
                        <a:t>Образование: Алтайский </a:t>
                      </a:r>
                      <a:r>
                        <a:rPr lang="ru-RU" sz="1350" b="0" dirty="0" err="1" smtClean="0">
                          <a:solidFill>
                            <a:srgbClr val="000000"/>
                          </a:solidFill>
                        </a:rPr>
                        <a:t>политехни-ческий</a:t>
                      </a:r>
                      <a:r>
                        <a:rPr lang="ru-RU" sz="1350" b="0" dirty="0" smtClean="0">
                          <a:solidFill>
                            <a:srgbClr val="000000"/>
                          </a:solidFill>
                        </a:rPr>
                        <a:t> институт им. И.И. Ползунова, инженер-химик-технолог по специальности химическая технология высокомолекулярных соединений.</a:t>
                      </a:r>
                    </a:p>
                    <a:p>
                      <a:pPr marL="0" indent="357188" algn="just"/>
                      <a:r>
                        <a:rPr lang="ru-RU" sz="1350" b="0" dirty="0" smtClean="0">
                          <a:solidFill>
                            <a:srgbClr val="000000"/>
                          </a:solidFill>
                        </a:rPr>
                        <a:t>В 2016 г. с отличием окончил магистратуру ФГБОУ ВО "Алтайский государственный технический университет им. И.И. Ползунова" по направлению подготовки 19.04.01 "Биотехнология" (магистерская программа - Химия и технология биологических активных веществ)</a:t>
                      </a:r>
                    </a:p>
                    <a:p>
                      <a:pPr marL="0" indent="357188" algn="just"/>
                      <a:r>
                        <a:rPr lang="ru-RU" sz="1350" b="0" i="1" dirty="0" smtClean="0">
                          <a:solidFill>
                            <a:srgbClr val="000000"/>
                          </a:solidFill>
                        </a:rPr>
                        <a:t>Область научных интересов – синтез производных D,L-углеводов на основе </a:t>
                      </a:r>
                      <a:r>
                        <a:rPr lang="ru-RU" sz="1350" b="0" i="1" dirty="0" err="1" smtClean="0">
                          <a:solidFill>
                            <a:srgbClr val="000000"/>
                          </a:solidFill>
                        </a:rPr>
                        <a:t>ацеталей</a:t>
                      </a:r>
                      <a:r>
                        <a:rPr lang="ru-RU" sz="1350" b="0" i="1" dirty="0" smtClean="0">
                          <a:solidFill>
                            <a:srgbClr val="000000"/>
                          </a:solidFill>
                        </a:rPr>
                        <a:t> и виниловых эфиров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737257"/>
            <a:ext cx="1438275" cy="220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673" y="743224"/>
            <a:ext cx="1443874" cy="2194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01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27038" y="6483913"/>
            <a:ext cx="683339" cy="365125"/>
          </a:xfrm>
        </p:spPr>
        <p:txBody>
          <a:bodyPr/>
          <a:lstStyle/>
          <a:p>
            <a:fld id="{1BB7BBC4-88CE-4317-9B17-3E62F1DF1865}" type="slidenum">
              <a:rPr lang="ru-RU" sz="1600" smtClean="0">
                <a:solidFill>
                  <a:schemeClr val="bg1"/>
                </a:solidFill>
              </a:rPr>
              <a:pPr/>
              <a:t>6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9339" y="116632"/>
            <a:ext cx="10019456" cy="64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latin typeface="Trebuchet MS" panose="020B0603020202020204" pitchFamily="34" charset="0"/>
                <a:cs typeface="Times New Roman" pitchFamily="18" charset="0"/>
              </a:rPr>
              <a:t>Профессорско-преподавательский  состав кафедры</a:t>
            </a:r>
            <a:endParaRPr lang="ru-RU" sz="28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31499"/>
              </p:ext>
            </p:extLst>
          </p:nvPr>
        </p:nvGraphicFramePr>
        <p:xfrm>
          <a:off x="839416" y="620688"/>
          <a:ext cx="7776864" cy="60457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2494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Обрезкова Марина Викторовна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доцент, кандидат технических наук, доцент ВАК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Шавыркина Надежда Александровна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/>
                        <a:t>доцент, кандидат технических наук​</a:t>
                      </a:r>
                      <a:endParaRPr lang="ru-RU" sz="1200" b="0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551719">
                <a:tc gridSpan="2">
                  <a:txBody>
                    <a:bodyPr/>
                    <a:lstStyle/>
                    <a:p>
                      <a:pPr marL="0" marR="0" lvl="0" indent="35718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Образование: Алтайский политехнический институт им. И.И. Ползунова, инженер-химик-технолог по специальности «Химическая технология высокомолекулярных соединений»</a:t>
                      </a:r>
                    </a:p>
                    <a:p>
                      <a:pPr marL="0" marR="0" lvl="0" indent="35718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2016 г. с отличием окончила магистратуру ФГБОУ ВО "Алтайский государственный технический университет им. И.И. Ползунова" по направлению подготовки 19.04.02 «Продукты питания из растительного сырья»</a:t>
                      </a:r>
                    </a:p>
                    <a:p>
                      <a:pPr marL="0" marR="0" lvl="0" indent="35718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Область научных интересов - разработка эффективных технологий утилизации отходов агропромышленного комплекса методами биотехнологии, а также разработка технологий напитков функционального назначения с использованием растительного сырья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357188" algn="just"/>
                      <a:r>
                        <a:rPr lang="ru-RU" sz="1350" b="0" dirty="0" smtClean="0">
                          <a:solidFill>
                            <a:srgbClr val="000000"/>
                          </a:solidFill>
                        </a:rPr>
                        <a:t>Образование: </a:t>
                      </a:r>
                      <a:r>
                        <a:rPr lang="ru-RU" sz="1350" b="0" dirty="0" err="1" smtClean="0">
                          <a:solidFill>
                            <a:srgbClr val="000000"/>
                          </a:solidFill>
                        </a:rPr>
                        <a:t>Бийский</a:t>
                      </a:r>
                      <a:r>
                        <a:rPr lang="ru-RU" sz="1350" b="0" dirty="0" smtClean="0">
                          <a:solidFill>
                            <a:srgbClr val="000000"/>
                          </a:solidFill>
                        </a:rPr>
                        <a:t> технологический институт </a:t>
                      </a:r>
                      <a:r>
                        <a:rPr lang="ru-RU" sz="1350" b="0" dirty="0" err="1" smtClean="0">
                          <a:solidFill>
                            <a:srgbClr val="000000"/>
                          </a:solidFill>
                        </a:rPr>
                        <a:t>АлтГТУ</a:t>
                      </a:r>
                      <a:r>
                        <a:rPr lang="ru-RU" sz="1350" b="0" dirty="0" smtClean="0">
                          <a:solidFill>
                            <a:srgbClr val="000000"/>
                          </a:solidFill>
                        </a:rPr>
                        <a:t>, инженер по специальности «Биотехнология»</a:t>
                      </a:r>
                    </a:p>
                    <a:p>
                      <a:pPr marL="0" indent="357188" algn="just"/>
                      <a:r>
                        <a:rPr lang="ru-RU" sz="1350" b="0" i="1" dirty="0" smtClean="0">
                          <a:solidFill>
                            <a:srgbClr val="000000"/>
                          </a:solidFill>
                        </a:rPr>
                        <a:t>Область научных интересов - разработка технологий комбинированных молочных продуктов с растительными компонентами, поиска способов утилизации отходов молочного производства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759361"/>
            <a:ext cx="1424033" cy="2165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777833"/>
            <a:ext cx="1443623" cy="2165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73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27038" y="6483913"/>
            <a:ext cx="683339" cy="365125"/>
          </a:xfrm>
        </p:spPr>
        <p:txBody>
          <a:bodyPr/>
          <a:lstStyle/>
          <a:p>
            <a:fld id="{1BB7BBC4-88CE-4317-9B17-3E62F1DF1865}" type="slidenum">
              <a:rPr lang="ru-RU" sz="1600" smtClean="0">
                <a:solidFill>
                  <a:schemeClr val="bg1"/>
                </a:solidFill>
              </a:rPr>
              <a:pPr/>
              <a:t>7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9339" y="116632"/>
            <a:ext cx="10019456" cy="64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latin typeface="Trebuchet MS" panose="020B0603020202020204" pitchFamily="34" charset="0"/>
                <a:cs typeface="Times New Roman" pitchFamily="18" charset="0"/>
              </a:rPr>
              <a:t>Профессорско-преподавательский  состав кафедры</a:t>
            </a:r>
            <a:endParaRPr lang="ru-RU" sz="28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07604"/>
              </p:ext>
            </p:extLst>
          </p:nvPr>
        </p:nvGraphicFramePr>
        <p:xfrm>
          <a:off x="767408" y="620688"/>
          <a:ext cx="7776864" cy="60457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2494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Баташов Евгений Сергеевич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доцент, кандидат биологических наук, директор центра по развитию ЗАО «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Алтайвитамины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Рожнов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Евгений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Дмитриевич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/>
                        <a:t>доцент, кандидат технических наук​</a:t>
                      </a:r>
                      <a:endParaRPr lang="ru-RU" sz="1200" b="0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551719">
                <a:tc gridSpan="2">
                  <a:txBody>
                    <a:bodyPr/>
                    <a:lstStyle/>
                    <a:p>
                      <a:pPr marL="0" indent="357188" algn="just"/>
                      <a:r>
                        <a:rPr lang="ru-RU" sz="1350" i="0" dirty="0" smtClean="0"/>
                        <a:t>Образование: </a:t>
                      </a:r>
                      <a:r>
                        <a:rPr lang="ru-RU" sz="1350" i="0" dirty="0" err="1" smtClean="0"/>
                        <a:t>Бийский</a:t>
                      </a:r>
                      <a:r>
                        <a:rPr lang="ru-RU" sz="1350" i="0" dirty="0" smtClean="0"/>
                        <a:t> технологический институт </a:t>
                      </a:r>
                      <a:r>
                        <a:rPr lang="ru-RU" sz="1350" i="0" dirty="0" err="1" smtClean="0"/>
                        <a:t>АлтГТУ</a:t>
                      </a:r>
                      <a:r>
                        <a:rPr lang="ru-RU" sz="1350" i="0" dirty="0" smtClean="0"/>
                        <a:t>, инженер по специальности «Биотехнология»</a:t>
                      </a:r>
                    </a:p>
                    <a:p>
                      <a:pPr marL="0" indent="357188" algn="just"/>
                      <a:r>
                        <a:rPr lang="ru-RU" sz="1350" i="1" dirty="0" smtClean="0"/>
                        <a:t>Область научных интересов – комплексная технология переработки плодов облепихи с использованием методов биотехнологии</a:t>
                      </a:r>
                    </a:p>
                    <a:p>
                      <a:endParaRPr lang="ru-RU" sz="1300" i="1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357188" algn="just"/>
                      <a:r>
                        <a:rPr lang="ru-RU" sz="1300" b="0" i="0" dirty="0" smtClean="0">
                          <a:solidFill>
                            <a:srgbClr val="000000"/>
                          </a:solidFill>
                        </a:rPr>
                        <a:t>Образование: </a:t>
                      </a:r>
                      <a:r>
                        <a:rPr lang="ru-RU" sz="1300" b="0" i="0" dirty="0" err="1" smtClean="0">
                          <a:solidFill>
                            <a:srgbClr val="000000"/>
                          </a:solidFill>
                        </a:rPr>
                        <a:t>Бийский</a:t>
                      </a:r>
                      <a:r>
                        <a:rPr lang="ru-RU" sz="1300" b="0" i="0" dirty="0" smtClean="0">
                          <a:solidFill>
                            <a:srgbClr val="000000"/>
                          </a:solidFill>
                        </a:rPr>
                        <a:t> технологический институт </a:t>
                      </a:r>
                      <a:r>
                        <a:rPr lang="ru-RU" sz="1300" b="0" i="0" dirty="0" err="1" smtClean="0">
                          <a:solidFill>
                            <a:srgbClr val="000000"/>
                          </a:solidFill>
                        </a:rPr>
                        <a:t>АлтГТУ</a:t>
                      </a:r>
                      <a:r>
                        <a:rPr lang="ru-RU" sz="1300" b="0" i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ru-RU" sz="1300" b="0" i="0" baseline="0" dirty="0" smtClean="0">
                          <a:solidFill>
                            <a:srgbClr val="000000"/>
                          </a:solidFill>
                        </a:rPr>
                        <a:t> инженер-технолог по специальности «Технология бродильных производств и виноделие»</a:t>
                      </a:r>
                    </a:p>
                    <a:p>
                      <a:pPr marL="0" marR="0" indent="35718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0000"/>
                          </a:solidFill>
                        </a:rPr>
                        <a:t>В 2016 г. с отличием окончил магистратуру ФГБОУ ВО "Алтайский государственный технический университет им. И.И. Ползунова" по направлению подготовки 19.04.01 "Биотехнология" (магистерская программа - Химия и технология биологических активных веществ)</a:t>
                      </a:r>
                    </a:p>
                    <a:p>
                      <a:pPr marL="0" indent="357188" algn="just"/>
                      <a:r>
                        <a:rPr lang="ru-RU" sz="1300" b="0" i="1" baseline="0" dirty="0" smtClean="0">
                          <a:solidFill>
                            <a:srgbClr val="000000"/>
                          </a:solidFill>
                        </a:rPr>
                        <a:t>Область научных интересов - изучение и совершенствование технологий </a:t>
                      </a:r>
                      <a:r>
                        <a:rPr lang="ru-RU" sz="1300" b="0" i="1" baseline="0" dirty="0" err="1" smtClean="0">
                          <a:solidFill>
                            <a:srgbClr val="000000"/>
                          </a:solidFill>
                        </a:rPr>
                        <a:t>произ-водства</a:t>
                      </a:r>
                      <a:r>
                        <a:rPr lang="ru-RU" sz="1300" b="0" i="1" baseline="0" dirty="0" smtClean="0">
                          <a:solidFill>
                            <a:srgbClr val="000000"/>
                          </a:solidFill>
                        </a:rPr>
                        <a:t> напитков брожения (в том числе, функциональной направленности) с </a:t>
                      </a:r>
                      <a:r>
                        <a:rPr lang="ru-RU" sz="1300" b="0" i="1" baseline="0" dirty="0" err="1" smtClean="0">
                          <a:solidFill>
                            <a:srgbClr val="000000"/>
                          </a:solidFill>
                        </a:rPr>
                        <a:t>исполь-зованием</a:t>
                      </a:r>
                      <a:r>
                        <a:rPr lang="ru-RU" sz="1300" b="0" i="1" baseline="0" dirty="0" smtClean="0">
                          <a:solidFill>
                            <a:srgbClr val="000000"/>
                          </a:solidFill>
                        </a:rPr>
                        <a:t> нетрадиционных видов расти-тельного сырья и возбудителей брожения</a:t>
                      </a:r>
                      <a:endParaRPr lang="ru-RU" sz="13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432" y="764556"/>
            <a:ext cx="143926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9308" t="517" r="12076" b="-517"/>
          <a:stretch/>
        </p:blipFill>
        <p:spPr>
          <a:xfrm>
            <a:off x="4799027" y="762109"/>
            <a:ext cx="1728192" cy="2162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3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27038" y="6483913"/>
            <a:ext cx="683339" cy="365125"/>
          </a:xfrm>
        </p:spPr>
        <p:txBody>
          <a:bodyPr/>
          <a:lstStyle/>
          <a:p>
            <a:fld id="{1BB7BBC4-88CE-4317-9B17-3E62F1DF1865}" type="slidenum">
              <a:rPr lang="ru-RU" sz="1600" smtClean="0">
                <a:solidFill>
                  <a:schemeClr val="bg1"/>
                </a:solidFill>
              </a:rPr>
              <a:pPr/>
              <a:t>8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9339" y="116632"/>
            <a:ext cx="10019456" cy="64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latin typeface="Trebuchet MS" panose="020B0603020202020204" pitchFamily="34" charset="0"/>
                <a:cs typeface="Times New Roman" pitchFamily="18" charset="0"/>
              </a:rPr>
              <a:t>Профессорско-преподавательский  состав кафедры</a:t>
            </a:r>
            <a:endParaRPr lang="ru-RU" sz="28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17560"/>
              </p:ext>
            </p:extLst>
          </p:nvPr>
        </p:nvGraphicFramePr>
        <p:xfrm>
          <a:off x="263352" y="620688"/>
          <a:ext cx="11665296" cy="60457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4216"/>
                <a:gridCol w="1944216"/>
                <a:gridCol w="1944216"/>
                <a:gridCol w="1944216"/>
                <a:gridCol w="1944216"/>
                <a:gridCol w="1944216"/>
              </a:tblGrid>
              <a:tr h="2494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Бахолдина Любовь Алексеевна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старший преподаватель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Минаков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Денис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Викторович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старший преподаватель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err="1" smtClean="0"/>
                        <a:t>Прядихина</a:t>
                      </a:r>
                      <a:endParaRPr lang="ru-RU" sz="1600" i="1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Анастасия Александровна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/>
                        <a:t>старший преподаватель, технолог по розливу</a:t>
                      </a:r>
                      <a:r>
                        <a:rPr lang="ru-RU" sz="1200" b="0" i="0" baseline="0" dirty="0" smtClean="0"/>
                        <a:t> ООО «</a:t>
                      </a:r>
                      <a:r>
                        <a:rPr lang="ru-RU" sz="1200" b="0" i="0" baseline="0" dirty="0" err="1" smtClean="0"/>
                        <a:t>Бочкаревский</a:t>
                      </a:r>
                      <a:r>
                        <a:rPr lang="ru-RU" sz="1200" b="0" i="0" baseline="0" dirty="0" smtClean="0"/>
                        <a:t> пивоваренный завод»</a:t>
                      </a:r>
                      <a:r>
                        <a:rPr lang="ru-RU" sz="1200" b="0" i="0" dirty="0" smtClean="0"/>
                        <a:t>​</a:t>
                      </a:r>
                      <a:endParaRPr lang="ru-RU" sz="1200" b="0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551719">
                <a:tc gridSpan="2">
                  <a:txBody>
                    <a:bodyPr/>
                    <a:lstStyle/>
                    <a:p>
                      <a:pPr marL="0" indent="357188" algn="just"/>
                      <a:r>
                        <a:rPr lang="ru-RU" sz="1350" i="0" dirty="0" smtClean="0"/>
                        <a:t>Образование: </a:t>
                      </a:r>
                      <a:r>
                        <a:rPr lang="ru-RU" sz="1350" i="0" dirty="0" err="1" smtClean="0"/>
                        <a:t>Бийский</a:t>
                      </a:r>
                      <a:r>
                        <a:rPr lang="ru-RU" sz="1350" i="0" dirty="0" smtClean="0"/>
                        <a:t> технологический институт </a:t>
                      </a:r>
                      <a:r>
                        <a:rPr lang="ru-RU" sz="1350" i="0" dirty="0" err="1" smtClean="0"/>
                        <a:t>АлтГТУ</a:t>
                      </a:r>
                      <a:r>
                        <a:rPr lang="ru-RU" sz="1350" i="0" dirty="0" smtClean="0"/>
                        <a:t>, инженер-технолог по специальности «Биотехнология»</a:t>
                      </a:r>
                    </a:p>
                    <a:p>
                      <a:pPr marL="0" indent="357188" algn="just"/>
                      <a:r>
                        <a:rPr lang="ru-RU" sz="1350" i="0" dirty="0" smtClean="0"/>
                        <a:t>В 2016 г с отличием окончила магистратуру по направлению "Продукты питания из растительного сырья (магистерская программа - Биотехнология алкогольных, слабоалкогольных и безалкогольных напитков)</a:t>
                      </a:r>
                      <a:endParaRPr lang="ru-RU" sz="1300" i="0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35718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Образование: </a:t>
                      </a:r>
                      <a:r>
                        <a:rPr kumimoji="0" lang="ru-RU" sz="13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Бийский</a:t>
                      </a: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технологический институт </a:t>
                      </a:r>
                      <a:r>
                        <a:rPr kumimoji="0" lang="ru-RU" sz="13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АлтГТУ</a:t>
                      </a: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инженер-технолог по специальности «Биотехнология»</a:t>
                      </a:r>
                    </a:p>
                    <a:p>
                      <a:pPr marL="0" marR="0" lvl="0" indent="357188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область научных интересов входят микология, переработка растительного сырья, биотехнология, микробиология.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357188" algn="just"/>
                      <a:r>
                        <a:rPr lang="ru-RU" sz="1300" b="0" i="0" dirty="0" smtClean="0">
                          <a:solidFill>
                            <a:srgbClr val="000000"/>
                          </a:solidFill>
                        </a:rPr>
                        <a:t>Образование: </a:t>
                      </a:r>
                      <a:r>
                        <a:rPr lang="ru-RU" sz="1300" b="0" i="0" dirty="0" err="1" smtClean="0">
                          <a:solidFill>
                            <a:srgbClr val="000000"/>
                          </a:solidFill>
                        </a:rPr>
                        <a:t>Бийский</a:t>
                      </a:r>
                      <a:r>
                        <a:rPr lang="ru-RU" sz="1300" b="0" i="0" dirty="0" smtClean="0">
                          <a:solidFill>
                            <a:srgbClr val="000000"/>
                          </a:solidFill>
                        </a:rPr>
                        <a:t> технологический институт </a:t>
                      </a:r>
                      <a:r>
                        <a:rPr lang="ru-RU" sz="1300" b="0" i="0" dirty="0" err="1" smtClean="0">
                          <a:solidFill>
                            <a:srgbClr val="000000"/>
                          </a:solidFill>
                        </a:rPr>
                        <a:t>АлтГТУ</a:t>
                      </a:r>
                      <a:r>
                        <a:rPr lang="ru-RU" sz="1300" b="0" i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ru-RU" sz="1300" b="0" i="0" baseline="0" dirty="0" smtClean="0">
                          <a:solidFill>
                            <a:srgbClr val="000000"/>
                          </a:solidFill>
                        </a:rPr>
                        <a:t> инженер-технолог по специальности «Технология бродильных производств и виноделие»</a:t>
                      </a:r>
                    </a:p>
                    <a:p>
                      <a:pPr marL="0" indent="357188" algn="just"/>
                      <a:r>
                        <a:rPr lang="ru-RU" sz="1300" b="0" i="1" baseline="0" dirty="0" smtClean="0">
                          <a:solidFill>
                            <a:srgbClr val="000000"/>
                          </a:solidFill>
                        </a:rPr>
                        <a:t>Область научных интересов - изучение и совершенствование технологий </a:t>
                      </a:r>
                      <a:r>
                        <a:rPr lang="ru-RU" sz="1300" b="0" i="1" baseline="0" dirty="0" err="1" smtClean="0">
                          <a:solidFill>
                            <a:srgbClr val="000000"/>
                          </a:solidFill>
                        </a:rPr>
                        <a:t>произ-водства</a:t>
                      </a:r>
                      <a:r>
                        <a:rPr lang="ru-RU" sz="1300" b="0" i="1" baseline="0" dirty="0" smtClean="0">
                          <a:solidFill>
                            <a:srgbClr val="000000"/>
                          </a:solidFill>
                        </a:rPr>
                        <a:t> пива и пивных напитков</a:t>
                      </a:r>
                      <a:endParaRPr lang="ru-RU" sz="13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s://pp.userapi.com/c636124/v636124736/288f7/tb6kFeHe1a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"/>
          <a:stretch/>
        </p:blipFill>
        <p:spPr bwMode="auto">
          <a:xfrm>
            <a:off x="479376" y="724904"/>
            <a:ext cx="1526360" cy="2199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4514" t="-7" r="12919" b="7"/>
          <a:stretch/>
        </p:blipFill>
        <p:spPr>
          <a:xfrm>
            <a:off x="8256240" y="764555"/>
            <a:ext cx="1512168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764555"/>
            <a:ext cx="162018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344" y="116632"/>
            <a:ext cx="9217024" cy="50405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rebuchet MS" panose="020B0603020202020204" pitchFamily="34" charset="0"/>
                <a:cs typeface="Times New Roman" pitchFamily="18" charset="0"/>
              </a:rPr>
              <a:t>Образовательные программы, реализуемые </a:t>
            </a:r>
            <a:r>
              <a:rPr lang="ru-RU" sz="2400" dirty="0" smtClean="0">
                <a:latin typeface="Trebuchet MS" panose="020B0603020202020204" pitchFamily="34" charset="0"/>
                <a:cs typeface="Times New Roman" pitchFamily="18" charset="0"/>
              </a:rPr>
              <a:t>кафедрой</a:t>
            </a:r>
            <a:endParaRPr lang="ru-RU" sz="2400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1BB7BBC4-88CE-4317-9B17-3E62F1DF1865}" type="slidenum">
              <a:rPr lang="ru-RU" sz="1600" smtClean="0">
                <a:solidFill>
                  <a:schemeClr val="bg1"/>
                </a:solidFill>
              </a:rPr>
              <a:pPr/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08727"/>
              </p:ext>
            </p:extLst>
          </p:nvPr>
        </p:nvGraphicFramePr>
        <p:xfrm>
          <a:off x="215646" y="620688"/>
          <a:ext cx="1171300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26"/>
                <a:gridCol w="1080120"/>
                <a:gridCol w="1368152"/>
                <a:gridCol w="3744416"/>
                <a:gridCol w="1080120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Программы</a:t>
                      </a:r>
                      <a:r>
                        <a:rPr lang="ru-RU" sz="1400" baseline="0" dirty="0" smtClean="0"/>
                        <a:t> бакалавриата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 начала обучения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обучающихся</a:t>
                      </a:r>
                    </a:p>
                    <a:p>
                      <a:pPr algn="ctr"/>
                      <a:r>
                        <a:rPr lang="ru-RU" sz="1400" dirty="0" smtClean="0"/>
                        <a:t>на 01.05.18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Программы магистратуры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 начала</a:t>
                      </a:r>
                      <a:r>
                        <a:rPr lang="ru-RU" sz="1400" baseline="0" dirty="0" smtClean="0"/>
                        <a:t> обучения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обучающихся</a:t>
                      </a:r>
                    </a:p>
                    <a:p>
                      <a:pPr algn="ctr"/>
                      <a:r>
                        <a:rPr lang="ru-RU" sz="1400" dirty="0" smtClean="0"/>
                        <a:t>на 01.05.18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19.03.01 Биотехнология </a:t>
                      </a:r>
                    </a:p>
                    <a:p>
                      <a:pPr algn="ctr"/>
                      <a:r>
                        <a:rPr lang="ru-RU" sz="1600" dirty="0" smtClean="0"/>
                        <a:t>(профиль «Биотехнология»)</a:t>
                      </a:r>
                    </a:p>
                    <a:p>
                      <a:pPr algn="ctr"/>
                      <a:r>
                        <a:rPr lang="ru-RU" sz="1600" dirty="0" smtClean="0"/>
                        <a:t>(очно)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19.04.01 Биотехнология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(магистерская программа «Химия и технология биологически активных веществ») (очно, очно-заочно)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19.03.02 Продукты питания из растительного сырья </a:t>
                      </a:r>
                      <a:r>
                        <a:rPr lang="ru-RU" sz="1600" dirty="0" smtClean="0"/>
                        <a:t>(профиль «Технология бродильных производств и виноделие») (очно)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1999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19.04.02 Продукты питания из растительного сырья</a:t>
                      </a:r>
                    </a:p>
                    <a:p>
                      <a:pPr algn="ctr"/>
                      <a:r>
                        <a:rPr lang="ru-RU" sz="1600" dirty="0" smtClean="0"/>
                        <a:t>(магистерская программа «Биотехнология алкогольных, слабоалкогольных и безалкогольных напитков») (очно, заочно)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687732" y="4014712"/>
            <a:ext cx="859666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latin typeface="Trebuchet MS" panose="020B0603020202020204" pitchFamily="34" charset="0"/>
                <a:cs typeface="Times New Roman" pitchFamily="18" charset="0"/>
              </a:rPr>
              <a:t>Особенности реализации образовательного процесса</a:t>
            </a:r>
            <a:endParaRPr lang="ru-RU" sz="2400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578" y="443711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Реализация </a:t>
            </a:r>
            <a:r>
              <a:rPr lang="ru-RU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дуального подхода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 к процессу обучения – когда руководитель предприятия, являясь заведующим кафедрой, влияет на учебный процесс, на траекторию подготовки специалистов, на формирование тематик НИР и ВКР, распределение на производственную практику, взаимодействуя при этом не только с руководством ВУЗа и ППС кафедры, но и с руководителями предприятий региона, являющихся основными работодателями выпускников. </a:t>
            </a:r>
          </a:p>
          <a:p>
            <a:pPr indent="357188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Это передовой подход к вопросу подготовки кадров, так как директор предприятия, он же – руководитель кафедры, лучше всех знает какие кадры нужны для производства и на что нужно обращать внимание при их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Times New Roman" pitchFamily="18" charset="0"/>
              </a:rPr>
              <a:t>подготовке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2019</TotalTime>
  <Words>1933</Words>
  <Application>Microsoft Office PowerPoint</Application>
  <PresentationFormat>Произвольный</PresentationFormat>
  <Paragraphs>300</Paragraphs>
  <Slides>19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Презентация кафедры «Биотехнология»  </vt:lpstr>
      <vt:lpstr>История кафедры</vt:lpstr>
      <vt:lpstr>Профессорско-преподавательский  состав кафедры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программы, реализуемые кафедрой</vt:lpstr>
      <vt:lpstr>Дисциплины учебных планов, реализуемые на кафедре</vt:lpstr>
      <vt:lpstr>Направления научно-исследовательской работы</vt:lpstr>
      <vt:lpstr>Достижения в научно-исследовательской деятельности</vt:lpstr>
      <vt:lpstr>ПУБЛИКАЦИОННАЯ АКТИВНОСТЬ СТУДЕНТОВ  в региональных, отраслевых и межвузовских изданиях </vt:lpstr>
      <vt:lpstr>Результативность НИР студентов</vt:lpstr>
      <vt:lpstr>Трудоустройство выпускников</vt:lpstr>
      <vt:lpstr>Сотрудничество с предприятиями</vt:lpstr>
      <vt:lpstr>Учебно-воспитательная работа на кафедре</vt:lpstr>
      <vt:lpstr>Подготовка кадров высшей квалификации</vt:lpstr>
      <vt:lpstr>Юбилей кафедры «Биотехнология»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Анкетирование  студентов  направления 19.03.01 Биотехнология</dc:title>
  <dc:creator>Marina</dc:creator>
  <cp:lastModifiedBy>кафедра</cp:lastModifiedBy>
  <cp:revision>137</cp:revision>
  <dcterms:created xsi:type="dcterms:W3CDTF">2017-04-16T05:24:20Z</dcterms:created>
  <dcterms:modified xsi:type="dcterms:W3CDTF">2019-04-04T12:02:07Z</dcterms:modified>
</cp:coreProperties>
</file>