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16" r:id="rId3"/>
    <p:sldId id="258" r:id="rId4"/>
    <p:sldId id="259" r:id="rId5"/>
    <p:sldId id="257" r:id="rId6"/>
    <p:sldId id="260" r:id="rId7"/>
    <p:sldId id="261" r:id="rId8"/>
    <p:sldId id="262" r:id="rId9"/>
    <p:sldId id="263" r:id="rId10"/>
    <p:sldId id="301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313" r:id="rId23"/>
    <p:sldId id="275" r:id="rId24"/>
    <p:sldId id="276" r:id="rId25"/>
    <p:sldId id="289" r:id="rId26"/>
    <p:sldId id="278" r:id="rId27"/>
    <p:sldId id="279" r:id="rId28"/>
    <p:sldId id="280" r:id="rId29"/>
    <p:sldId id="281" r:id="rId30"/>
    <p:sldId id="314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15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AF36-A530-44CA-8A53-08283A12E09F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DCB8-B3BD-4FE5-A51A-FDE542285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AF36-A530-44CA-8A53-08283A12E09F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DCB8-B3BD-4FE5-A51A-FDE542285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AF36-A530-44CA-8A53-08283A12E09F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DCB8-B3BD-4FE5-A51A-FDE542285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AF36-A530-44CA-8A53-08283A12E09F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DCB8-B3BD-4FE5-A51A-FDE542285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AF36-A530-44CA-8A53-08283A12E09F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DCB8-B3BD-4FE5-A51A-FDE542285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AF36-A530-44CA-8A53-08283A12E09F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DCB8-B3BD-4FE5-A51A-FDE542285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AF36-A530-44CA-8A53-08283A12E09F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DCB8-B3BD-4FE5-A51A-FDE542285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AF36-A530-44CA-8A53-08283A12E09F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DCB8-B3BD-4FE5-A51A-FDE542285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AF36-A530-44CA-8A53-08283A12E09F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DCB8-B3BD-4FE5-A51A-FDE542285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AF36-A530-44CA-8A53-08283A12E09F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DCB8-B3BD-4FE5-A51A-FDE542285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AF36-A530-44CA-8A53-08283A12E09F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DCB8-B3BD-4FE5-A51A-FDE542285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CAF36-A530-44CA-8A53-08283A12E09F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5DCB8-B3BD-4FE5-A51A-FDE542285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8134672" cy="29077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Бийский</a:t>
            </a:r>
            <a:r>
              <a:rPr lang="ru-RU" dirty="0" smtClean="0"/>
              <a:t> технологический институт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ПОДГОТОВИТЕЛЬНЫЕ КУРСЫ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МАТЕМАТИКА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797152"/>
            <a:ext cx="6400800" cy="17526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Занятие № 1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На каждом занятии будет разбираться по 5-7 задач. Задачи мы будем разбирать НЕ ПО ПОРЯДКУ. Они будут сгруппированы по темам.</a:t>
            </a:r>
          </a:p>
          <a:p>
            <a:pPr>
              <a:buNone/>
            </a:pPr>
            <a:r>
              <a:rPr lang="ru-RU" dirty="0" smtClean="0"/>
              <a:t>На первом занятии будут разобраны задачи А1, Б5, А2, А3, А13.</a:t>
            </a:r>
          </a:p>
          <a:p>
            <a:pPr>
              <a:buNone/>
            </a:pPr>
            <a:r>
              <a:rPr lang="ru-RU" dirty="0" smtClean="0"/>
              <a:t>Представленные решения необходимо разобрать и воспроизвести по памяти.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Первая тема – ПРОЦЕНТЫ.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К этой теме относятся две задачи: А1 и Б5.</a:t>
            </a:r>
          </a:p>
          <a:p>
            <a:pPr algn="ctr">
              <a:buNone/>
            </a:pPr>
            <a:r>
              <a:rPr lang="ru-RU" dirty="0" smtClean="0"/>
              <a:t>Приступаем к разбору задачи А1.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08912" cy="12961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ru-RU" sz="3100" dirty="0" smtClean="0"/>
              <a:t>Задача А1. </a:t>
            </a:r>
            <a:r>
              <a:rPr lang="ru-RU" sz="2200" dirty="0" smtClean="0"/>
              <a:t>Числитель и знаменатель дроби — положительные числа. Как изменится дробь, если числитель увеличить на 26 %, а знаменатель уменьшить на 16 %? 1) увеличится на 10 % 2) увеличится на 40 %                3) увеличится на 30 % 4) увеличится на 50 % 5) увеличится на 20 % 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88840"/>
            <a:ext cx="8280920" cy="413732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Начнем с повторения теории.</a:t>
            </a:r>
          </a:p>
          <a:p>
            <a:pPr algn="ctr">
              <a:buNone/>
            </a:pPr>
            <a:r>
              <a:rPr lang="ru-RU" b="1" i="1" dirty="0" smtClean="0"/>
              <a:t>ПРОЦЕНТ – 1/100 часть от числа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smtClean="0"/>
              <a:t>1 % от </a:t>
            </a:r>
            <a:r>
              <a:rPr lang="ru-RU" b="1" i="1" dirty="0" err="1" smtClean="0"/>
              <a:t>х</a:t>
            </a:r>
            <a:r>
              <a:rPr lang="ru-RU" dirty="0" smtClean="0"/>
              <a:t> равен 0,01</a:t>
            </a:r>
            <a:r>
              <a:rPr lang="ru-RU" b="1" i="1" dirty="0" smtClean="0"/>
              <a:t>х </a:t>
            </a:r>
          </a:p>
          <a:p>
            <a:pPr algn="ctr">
              <a:buNone/>
            </a:pPr>
            <a:r>
              <a:rPr lang="ru-RU" sz="2600" b="1" i="1" u="sng" dirty="0" smtClean="0"/>
              <a:t>(число нужно умножить на число процентов и на 0,01)</a:t>
            </a:r>
          </a:p>
          <a:p>
            <a:pPr algn="ctr">
              <a:buNone/>
            </a:pPr>
            <a:r>
              <a:rPr lang="ru-RU" dirty="0" smtClean="0"/>
              <a:t>2 % от </a:t>
            </a:r>
            <a:r>
              <a:rPr lang="ru-RU" b="1" i="1" dirty="0" err="1" smtClean="0"/>
              <a:t>х</a:t>
            </a:r>
            <a:r>
              <a:rPr lang="ru-RU" dirty="0" smtClean="0"/>
              <a:t> равны 0,02</a:t>
            </a:r>
            <a:r>
              <a:rPr lang="ru-RU" b="1" i="1" dirty="0" smtClean="0"/>
              <a:t>х</a:t>
            </a:r>
          </a:p>
          <a:p>
            <a:pPr algn="ctr">
              <a:buNone/>
            </a:pPr>
            <a:r>
              <a:rPr lang="ru-RU" dirty="0" smtClean="0"/>
              <a:t>15 % от </a:t>
            </a:r>
            <a:r>
              <a:rPr lang="ru-RU" b="1" i="1" dirty="0" err="1" smtClean="0"/>
              <a:t>х</a:t>
            </a:r>
            <a:r>
              <a:rPr lang="ru-RU" dirty="0" smtClean="0"/>
              <a:t> равны 0,15</a:t>
            </a:r>
            <a:r>
              <a:rPr lang="ru-RU" b="1" i="1" dirty="0" smtClean="0"/>
              <a:t>х</a:t>
            </a:r>
          </a:p>
          <a:p>
            <a:pPr algn="ctr">
              <a:buNone/>
            </a:pPr>
            <a:r>
              <a:rPr lang="ru-RU" dirty="0" smtClean="0"/>
              <a:t>117 % от </a:t>
            </a:r>
            <a:r>
              <a:rPr lang="ru-RU" b="1" i="1" dirty="0" err="1" smtClean="0"/>
              <a:t>х</a:t>
            </a:r>
            <a:r>
              <a:rPr lang="ru-RU" dirty="0" smtClean="0"/>
              <a:t> равны 1,17</a:t>
            </a:r>
            <a:r>
              <a:rPr lang="ru-RU" b="1" i="1" dirty="0" smtClean="0"/>
              <a:t>х</a:t>
            </a:r>
          </a:p>
          <a:p>
            <a:pPr algn="ctr">
              <a:buNone/>
            </a:pPr>
            <a:r>
              <a:rPr lang="ru-RU" b="1" i="1" dirty="0" smtClean="0"/>
              <a:t>…</a:t>
            </a:r>
          </a:p>
          <a:p>
            <a:pPr algn="ctr">
              <a:buNone/>
            </a:pPr>
            <a:r>
              <a:rPr lang="ru-RU" dirty="0" err="1" smtClean="0"/>
              <a:t>р</a:t>
            </a:r>
            <a:r>
              <a:rPr lang="ru-RU" dirty="0" smtClean="0"/>
              <a:t> % от </a:t>
            </a:r>
            <a:r>
              <a:rPr lang="ru-RU" b="1" i="1" dirty="0" err="1" smtClean="0"/>
              <a:t>х</a:t>
            </a:r>
            <a:r>
              <a:rPr lang="ru-RU" dirty="0" smtClean="0"/>
              <a:t> равны 0,01р</a:t>
            </a:r>
            <a:r>
              <a:rPr lang="ru-RU" b="1" i="1" dirty="0" smtClean="0"/>
              <a:t>х</a:t>
            </a:r>
          </a:p>
          <a:p>
            <a:pPr algn="ctr">
              <a:buNone/>
            </a:pPr>
            <a:endParaRPr lang="ru-RU" b="1" i="1" dirty="0" smtClean="0"/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80920" cy="12961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ru-RU" sz="3100" dirty="0" smtClean="0"/>
              <a:t>Задача А1. </a:t>
            </a:r>
            <a:r>
              <a:rPr lang="ru-RU" sz="2200" dirty="0" smtClean="0"/>
              <a:t>Числитель и знаменатель дроби — положительные числа. Как изменится дробь, если числитель увеличить на 26 %, а знаменатель уменьшить на 16 %? 1) увеличится на 10 % 2) увеличится на 40 %                3) увеличится на 30 % 4) увеличится на 50 % 5) увеличится на 20 % </a:t>
            </a:r>
            <a:endParaRPr lang="ru-RU" sz="2200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95536" y="1988840"/>
            <a:ext cx="8280920" cy="41373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Важно уметь делать обратное действие: по доле от числа определять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процент.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0,05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 </a:t>
            </a:r>
            <a:r>
              <a:rPr kumimoji="0" lang="ru-RU" sz="32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это 5 % от </a:t>
            </a:r>
            <a:r>
              <a:rPr kumimoji="0" lang="ru-RU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(умножить на 100 % и разделить на </a:t>
            </a:r>
            <a:r>
              <a:rPr kumimoji="0" lang="ru-RU" sz="2400" b="1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r>
              <a:rPr kumimoji="0" lang="ru-RU" sz="24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3200" dirty="0" smtClean="0"/>
              <a:t>0,17</a:t>
            </a:r>
            <a:r>
              <a:rPr lang="ru-RU" sz="3200" b="1" i="1" dirty="0" smtClean="0"/>
              <a:t>х </a:t>
            </a:r>
            <a:r>
              <a:rPr lang="ru-RU" sz="3200" i="1" dirty="0"/>
              <a:t>– это </a:t>
            </a:r>
            <a:r>
              <a:rPr lang="ru-RU" sz="3200" i="1" dirty="0" smtClean="0"/>
              <a:t>17 </a:t>
            </a:r>
            <a:r>
              <a:rPr lang="ru-RU" sz="3200" i="1" dirty="0"/>
              <a:t>% от </a:t>
            </a:r>
            <a:r>
              <a:rPr lang="ru-RU" sz="3200" b="1" i="1" dirty="0" err="1"/>
              <a:t>х</a:t>
            </a:r>
            <a:r>
              <a:rPr lang="ru-RU" sz="3200" b="1" i="1" dirty="0"/>
              <a:t>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3200" dirty="0" smtClean="0"/>
              <a:t>0,2</a:t>
            </a:r>
            <a:r>
              <a:rPr lang="ru-RU" sz="3200" b="1" i="1" dirty="0" smtClean="0"/>
              <a:t>х </a:t>
            </a:r>
            <a:r>
              <a:rPr lang="ru-RU" sz="3200" i="1" dirty="0" smtClean="0"/>
              <a:t>– это 20 % от </a:t>
            </a:r>
            <a:r>
              <a:rPr lang="ru-RU" sz="3200" b="1" i="1" dirty="0" err="1" smtClean="0"/>
              <a:t>х</a:t>
            </a:r>
            <a:r>
              <a:rPr lang="ru-RU" sz="3200" b="1" i="1" dirty="0" smtClean="0"/>
              <a:t> 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1,56</a:t>
            </a:r>
            <a:r>
              <a:rPr lang="ru-RU" sz="3200" b="1" i="1" dirty="0" err="1"/>
              <a:t>х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3200" i="1" dirty="0" smtClean="0"/>
              <a:t>– это 156 % от </a:t>
            </a:r>
            <a:r>
              <a:rPr lang="ru-RU" sz="3200" b="1" i="1" dirty="0" err="1" smtClean="0"/>
              <a:t>х</a:t>
            </a:r>
            <a:r>
              <a:rPr lang="ru-RU" sz="3200" b="1" i="1" dirty="0" smtClean="0"/>
              <a:t> </a:t>
            </a: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ru-RU" sz="3200" dirty="0" smtClean="0"/>
              <a:t>2,23</a:t>
            </a:r>
            <a:r>
              <a:rPr lang="ru-RU" sz="3200" b="1" i="1" dirty="0" smtClean="0"/>
              <a:t>х</a:t>
            </a:r>
            <a:r>
              <a:rPr lang="ru-RU" sz="3200" dirty="0" smtClean="0"/>
              <a:t> </a:t>
            </a:r>
            <a:r>
              <a:rPr lang="ru-RU" sz="3200" i="1" dirty="0" smtClean="0"/>
              <a:t>– это 223 % от </a:t>
            </a:r>
            <a:r>
              <a:rPr lang="ru-RU" sz="3200" b="1" i="1" dirty="0" err="1" smtClean="0"/>
              <a:t>х</a:t>
            </a:r>
            <a:r>
              <a:rPr lang="ru-RU" sz="3200" b="1" i="1" dirty="0" smtClean="0"/>
              <a:t>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08912" cy="12241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ru-RU" sz="3100" dirty="0" smtClean="0"/>
              <a:t>Задача А1. </a:t>
            </a:r>
            <a:r>
              <a:rPr lang="ru-RU" sz="2200" dirty="0" smtClean="0"/>
              <a:t>Числитель и знаменатель дроби — положительные числа. Как изменится дробь, если числитель увеличить на 26 %, а знаменатель уменьшить на 16 %? 1) увеличится на 10 % 2) увеличится на 40 %                3) увеличится на 30 % 4) увеличится на 50 % 5) увеличится на 20 % </a:t>
            </a:r>
            <a:endParaRPr lang="ru-RU" sz="2200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95536" y="1988840"/>
            <a:ext cx="8568952" cy="4536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Следующее действие с процентами: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увеличение на процент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600" dirty="0" smtClean="0"/>
              <a:t>Например, увеличим </a:t>
            </a:r>
            <a:r>
              <a:rPr kumimoji="0" lang="ru-RU" sz="2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r>
              <a:rPr kumimoji="0" lang="ru-RU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10 </a:t>
            </a:r>
            <a:r>
              <a:rPr kumimoji="0" lang="ru-RU" sz="26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%.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этого выполним действия: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600" i="1" dirty="0" smtClean="0"/>
              <a:t>100 + 10 = 110 %,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110 % от </a:t>
            </a:r>
            <a:r>
              <a:rPr kumimoji="0" lang="ru-RU" sz="2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r>
              <a:rPr kumimoji="0" lang="ru-RU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, как мы уже говорили, равны 1,10х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600" dirty="0" smtClean="0"/>
              <a:t>Увеличим </a:t>
            </a:r>
            <a:r>
              <a:rPr lang="ru-RU" sz="2600" b="1" i="1" dirty="0" err="1" smtClean="0"/>
              <a:t>х</a:t>
            </a:r>
            <a:r>
              <a:rPr lang="ru-RU" sz="2600" b="1" i="1" dirty="0" smtClean="0"/>
              <a:t> на 20 </a:t>
            </a:r>
            <a:r>
              <a:rPr lang="ru-RU" sz="2600" i="1" dirty="0" smtClean="0"/>
              <a:t>%: 100 + 20 = 120 %,  120 % от </a:t>
            </a:r>
            <a:r>
              <a:rPr lang="ru-RU" sz="2600" b="1" i="1" dirty="0" err="1" smtClean="0"/>
              <a:t>х</a:t>
            </a:r>
            <a:r>
              <a:rPr lang="ru-RU" sz="2600" b="1" i="1" dirty="0" smtClean="0"/>
              <a:t> равны 1,20х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600" dirty="0" smtClean="0"/>
              <a:t>Увеличим </a:t>
            </a:r>
            <a:r>
              <a:rPr lang="ru-RU" sz="2600" b="1" i="1" dirty="0" err="1" smtClean="0"/>
              <a:t>х</a:t>
            </a:r>
            <a:r>
              <a:rPr lang="ru-RU" sz="2600" b="1" i="1" dirty="0" smtClean="0"/>
              <a:t> на 100</a:t>
            </a:r>
            <a:r>
              <a:rPr lang="ru-RU" sz="2600" i="1" dirty="0" smtClean="0"/>
              <a:t>%: 100 + 100 = 200 %,  200 % от </a:t>
            </a:r>
            <a:r>
              <a:rPr lang="ru-RU" sz="2600" b="1" i="1" dirty="0" err="1" smtClean="0"/>
              <a:t>х</a:t>
            </a:r>
            <a:r>
              <a:rPr lang="ru-RU" sz="2600" b="1" i="1" dirty="0" smtClean="0"/>
              <a:t> равны 2,00х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600" b="1" i="1" dirty="0" smtClean="0"/>
              <a:t> …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600" dirty="0" smtClean="0"/>
              <a:t>Увеличение </a:t>
            </a:r>
            <a:r>
              <a:rPr lang="ru-RU" sz="2600" b="1" i="1" dirty="0" err="1" smtClean="0"/>
              <a:t>х</a:t>
            </a:r>
            <a:r>
              <a:rPr lang="ru-RU" sz="2600" b="1" i="1" dirty="0" smtClean="0"/>
              <a:t> на </a:t>
            </a:r>
            <a:r>
              <a:rPr lang="ru-RU" sz="2600" b="1" i="1" dirty="0" err="1" smtClean="0"/>
              <a:t>р</a:t>
            </a:r>
            <a:r>
              <a:rPr lang="ru-RU" sz="2600" b="1" i="1" dirty="0" smtClean="0"/>
              <a:t> </a:t>
            </a:r>
            <a:r>
              <a:rPr lang="ru-RU" sz="2600" i="1" dirty="0" smtClean="0"/>
              <a:t>% производится по формуле: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600" i="1" dirty="0" smtClean="0"/>
              <a:t> </a:t>
            </a:r>
            <a:r>
              <a:rPr lang="ru-RU" sz="2600" b="1" i="1" dirty="0" smtClean="0"/>
              <a:t>(1+0,01 </a:t>
            </a:r>
            <a:r>
              <a:rPr lang="ru-RU" sz="2600" b="1" i="1" dirty="0" err="1" smtClean="0"/>
              <a:t>р</a:t>
            </a:r>
            <a:r>
              <a:rPr lang="ru-RU" sz="2600" b="1" i="1" dirty="0" smtClean="0"/>
              <a:t>)</a:t>
            </a:r>
            <a:r>
              <a:rPr lang="ru-RU" sz="2600" b="1" i="1" dirty="0" err="1" smtClean="0"/>
              <a:t>х</a:t>
            </a:r>
            <a:endParaRPr lang="ru-RU" sz="2600" b="1" i="1" dirty="0" smtClean="0"/>
          </a:p>
          <a:p>
            <a:pPr marL="342900" indent="-342900" algn="ctr">
              <a:spcBef>
                <a:spcPct val="20000"/>
              </a:spcBef>
              <a:defRPr/>
            </a:pPr>
            <a:endParaRPr lang="ru-RU" sz="2600" b="1" i="1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400" b="1" i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08912" cy="12961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ru-RU" sz="3100" dirty="0" smtClean="0"/>
              <a:t>Задача А1. </a:t>
            </a:r>
            <a:r>
              <a:rPr lang="ru-RU" sz="2200" dirty="0" smtClean="0"/>
              <a:t>Числитель и знаменатель дроби — положительные числа. Как изменится дробь, если числитель увеличить на 26 %, а знаменатель уменьшить на 16 %? 1) увеличится на 10 % 2) увеличится на 40 %                3) увеличится на 30 % 4) увеличится на 50 % 5) увеличится на 20 % </a:t>
            </a:r>
            <a:endParaRPr lang="ru-RU" sz="22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95536" y="1988840"/>
            <a:ext cx="8568952" cy="4536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Следующее действие с процентами: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Уменьшение на процент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600" dirty="0" smtClean="0"/>
              <a:t>Например, уменьшим </a:t>
            </a:r>
            <a:r>
              <a:rPr kumimoji="0" lang="ru-RU" sz="2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r>
              <a:rPr kumimoji="0" lang="ru-RU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30 </a:t>
            </a:r>
            <a:r>
              <a:rPr kumimoji="0" lang="ru-RU" sz="26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%.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этого выполним действия: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600" i="1" dirty="0" smtClean="0"/>
              <a:t>100 – 30 % = 70 %,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70 % от </a:t>
            </a:r>
            <a:r>
              <a:rPr kumimoji="0" lang="ru-RU" sz="2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r>
              <a:rPr kumimoji="0" lang="ru-RU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равны 0,70х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600" dirty="0" smtClean="0"/>
              <a:t>Уменьшим </a:t>
            </a:r>
            <a:r>
              <a:rPr lang="ru-RU" sz="2600" b="1" i="1" dirty="0" err="1" smtClean="0"/>
              <a:t>х</a:t>
            </a:r>
            <a:r>
              <a:rPr lang="ru-RU" sz="2600" b="1" i="1" dirty="0" smtClean="0"/>
              <a:t> на 45 </a:t>
            </a:r>
            <a:r>
              <a:rPr lang="ru-RU" sz="2600" i="1" dirty="0" smtClean="0"/>
              <a:t>%: 100 - 45 = 55 %,  55 % от </a:t>
            </a:r>
            <a:r>
              <a:rPr lang="ru-RU" sz="2600" b="1" i="1" dirty="0" err="1" smtClean="0"/>
              <a:t>х</a:t>
            </a:r>
            <a:r>
              <a:rPr lang="ru-RU" sz="2600" b="1" i="1" dirty="0" smtClean="0"/>
              <a:t> равны 0,55х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600" dirty="0" smtClean="0"/>
              <a:t>Уменьшим </a:t>
            </a:r>
            <a:r>
              <a:rPr lang="ru-RU" sz="2600" b="1" i="1" dirty="0" err="1" smtClean="0"/>
              <a:t>х</a:t>
            </a:r>
            <a:r>
              <a:rPr lang="ru-RU" sz="2600" b="1" i="1" dirty="0" smtClean="0"/>
              <a:t> на 21 </a:t>
            </a:r>
            <a:r>
              <a:rPr lang="ru-RU" sz="2600" i="1" dirty="0" smtClean="0"/>
              <a:t>%: 100 - 21 = 79 %,  79 % от </a:t>
            </a:r>
            <a:r>
              <a:rPr lang="ru-RU" sz="2600" b="1" i="1" dirty="0" err="1" smtClean="0"/>
              <a:t>х</a:t>
            </a:r>
            <a:r>
              <a:rPr lang="ru-RU" sz="2600" b="1" i="1" dirty="0" smtClean="0"/>
              <a:t> равны 0,79х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600" b="1" i="1" dirty="0" smtClean="0"/>
              <a:t> …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600" dirty="0" smtClean="0"/>
              <a:t>Уменьшение </a:t>
            </a:r>
            <a:r>
              <a:rPr lang="ru-RU" sz="2600" b="1" i="1" dirty="0" err="1" smtClean="0"/>
              <a:t>х</a:t>
            </a:r>
            <a:r>
              <a:rPr lang="ru-RU" sz="2600" b="1" i="1" dirty="0" smtClean="0"/>
              <a:t> на </a:t>
            </a:r>
            <a:r>
              <a:rPr lang="ru-RU" sz="2600" b="1" i="1" dirty="0" err="1" smtClean="0"/>
              <a:t>р</a:t>
            </a:r>
            <a:r>
              <a:rPr lang="ru-RU" sz="2600" b="1" i="1" dirty="0" smtClean="0"/>
              <a:t> </a:t>
            </a:r>
            <a:r>
              <a:rPr lang="ru-RU" sz="2600" i="1" dirty="0" smtClean="0"/>
              <a:t>% производится по формуле: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600" i="1" dirty="0" smtClean="0"/>
              <a:t> </a:t>
            </a:r>
            <a:r>
              <a:rPr lang="ru-RU" sz="2600" b="1" i="1" dirty="0" smtClean="0"/>
              <a:t>(1-0,01 </a:t>
            </a:r>
            <a:r>
              <a:rPr lang="ru-RU" sz="2600" b="1" i="1" dirty="0" err="1" smtClean="0"/>
              <a:t>р</a:t>
            </a:r>
            <a:r>
              <a:rPr lang="ru-RU" sz="2600" b="1" i="1" dirty="0" smtClean="0"/>
              <a:t>)</a:t>
            </a:r>
            <a:r>
              <a:rPr lang="ru-RU" sz="2600" b="1" i="1" dirty="0" err="1" smtClean="0"/>
              <a:t>х</a:t>
            </a:r>
            <a:endParaRPr lang="ru-RU" sz="2600" b="1" i="1" dirty="0" smtClean="0"/>
          </a:p>
          <a:p>
            <a:pPr marL="342900" indent="-342900" algn="ctr">
              <a:spcBef>
                <a:spcPct val="20000"/>
              </a:spcBef>
              <a:defRPr/>
            </a:pPr>
            <a:endParaRPr lang="ru-RU" sz="2600" b="1" i="1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400" b="1" i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80920" cy="12241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ru-RU" sz="3100" dirty="0" smtClean="0"/>
              <a:t>Задача А1. </a:t>
            </a:r>
            <a:r>
              <a:rPr lang="ru-RU" sz="2200" dirty="0" smtClean="0"/>
              <a:t>Числитель и знаменатель дроби — положительные числа. Как изменится дробь, если числитель увеличить на 26 %, а знаменатель уменьшить на 16 %? 1) увеличится на 10 % 2) увеличится на 40 %                3) увеличится на 30 % 4) увеличится на 50 % 5) увеличится на 20 % </a:t>
            </a:r>
            <a:endParaRPr lang="ru-RU" sz="22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95536" y="1988840"/>
            <a:ext cx="8568952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Попробуйте определить,</a:t>
            </a:r>
            <a:r>
              <a:rPr kumimoji="0" lang="ru-RU" sz="28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насколько было увеличено </a:t>
            </a:r>
            <a:r>
              <a:rPr kumimoji="0" lang="ru-RU" sz="2800" b="1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r>
              <a:rPr kumimoji="0" lang="ru-RU" sz="28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если после увеличения оно стало равно 1, 34</a:t>
            </a:r>
            <a:r>
              <a:rPr kumimoji="0" lang="ru-RU" sz="28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r>
              <a:rPr kumimoji="0" lang="ru-RU" sz="28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800" b="1" dirty="0" smtClean="0"/>
              <a:t>А насколько было уменьшено </a:t>
            </a:r>
            <a:r>
              <a:rPr lang="ru-RU" sz="2800" b="1" i="1" dirty="0" err="1" smtClean="0"/>
              <a:t>х</a:t>
            </a:r>
            <a:r>
              <a:rPr lang="ru-RU" sz="2800" b="1" dirty="0" smtClean="0"/>
              <a:t>, если после уменьшения от него осталось 0, 34</a:t>
            </a:r>
            <a:r>
              <a:rPr lang="ru-RU" sz="2800" b="1" i="1" dirty="0" smtClean="0"/>
              <a:t>х</a:t>
            </a:r>
            <a:r>
              <a:rPr lang="ru-RU" sz="2800" b="1" dirty="0" smtClean="0"/>
              <a:t>?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800" b="1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800" b="1" dirty="0" smtClean="0"/>
              <a:t>На следующих слайдах будут представлены ответы.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ru-RU" sz="2600" b="1" i="1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400" b="1" i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sz="3100" dirty="0" smtClean="0"/>
              <a:t>ОТВЕТЫ на поставленные вопросы</a:t>
            </a:r>
            <a:endParaRPr lang="ru-RU" sz="2200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95536" y="1988840"/>
            <a:ext cx="8568952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Насколько было увеличено </a:t>
            </a:r>
            <a:r>
              <a:rPr kumimoji="0" lang="ru-RU" sz="2800" b="1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r>
              <a:rPr kumimoji="0" lang="ru-RU" sz="28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если после увеличения оно стало равно 1, 34</a:t>
            </a:r>
            <a:r>
              <a:rPr kumimoji="0" lang="ru-RU" sz="28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r>
              <a:rPr kumimoji="0" lang="ru-RU" sz="28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600" b="1" i="1" dirty="0" smtClean="0"/>
              <a:t>1,34 – 1 =0,34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600" b="1" i="1" dirty="0" smtClean="0"/>
              <a:t>0,34х равны 34 % от </a:t>
            </a:r>
            <a:r>
              <a:rPr lang="ru-RU" sz="2600" b="1" i="1" dirty="0" err="1" smtClean="0"/>
              <a:t>х</a:t>
            </a:r>
            <a:endParaRPr lang="ru-RU" sz="2600" b="1" i="1" dirty="0" smtClean="0"/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600" b="1" i="1" dirty="0" smtClean="0"/>
              <a:t>ОТВЕТ: 34 %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ru-RU" sz="2600" b="1" i="1" dirty="0" smtClean="0"/>
          </a:p>
          <a:p>
            <a:pPr marL="342900" indent="-342900" algn="ctr">
              <a:spcBef>
                <a:spcPct val="20000"/>
              </a:spcBef>
              <a:defRPr/>
            </a:pPr>
            <a:endParaRPr lang="ru-RU" sz="2600" b="1" i="1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400" b="1" i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sz="3100" dirty="0" smtClean="0"/>
              <a:t>ОТВЕТЫ на поставленные вопросы</a:t>
            </a:r>
            <a:endParaRPr lang="ru-RU" sz="2200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95536" y="1988840"/>
            <a:ext cx="8568952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800" b="1" dirty="0" smtClean="0"/>
              <a:t>Насколько было уменьшено </a:t>
            </a:r>
            <a:r>
              <a:rPr lang="ru-RU" sz="2800" b="1" i="1" dirty="0" err="1" smtClean="0"/>
              <a:t>х</a:t>
            </a:r>
            <a:r>
              <a:rPr lang="ru-RU" sz="2800" b="1" dirty="0" smtClean="0"/>
              <a:t>, если после уменьшения от него осталось 0, 34</a:t>
            </a:r>
            <a:r>
              <a:rPr lang="ru-RU" sz="2800" b="1" i="1" dirty="0" smtClean="0"/>
              <a:t>х</a:t>
            </a:r>
            <a:r>
              <a:rPr lang="ru-RU" sz="2800" b="1" dirty="0" smtClean="0"/>
              <a:t>?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kumimoji="0" lang="ru-RU" sz="2800" b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600" b="1" i="1" dirty="0" smtClean="0"/>
              <a:t>1 - 0,34 = 0,66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600" b="1" i="1" dirty="0" smtClean="0"/>
              <a:t>0,66х равны 66 % от </a:t>
            </a:r>
            <a:r>
              <a:rPr lang="ru-RU" sz="2600" b="1" i="1" dirty="0" err="1" smtClean="0"/>
              <a:t>х</a:t>
            </a:r>
            <a:endParaRPr lang="ru-RU" sz="2600" b="1" i="1" dirty="0" smtClean="0"/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600" b="1" i="1" dirty="0" smtClean="0"/>
              <a:t>ОТВЕТ: 66 %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ru-RU" sz="2600" b="1" i="1" dirty="0" smtClean="0"/>
          </a:p>
          <a:p>
            <a:pPr marL="342900" indent="-342900" algn="ctr">
              <a:spcBef>
                <a:spcPct val="20000"/>
              </a:spcBef>
              <a:defRPr/>
            </a:pPr>
            <a:endParaRPr lang="ru-RU" sz="2600" b="1" i="1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400" b="1" i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80920" cy="12241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ru-RU" sz="3100" dirty="0" smtClean="0"/>
              <a:t>Задача А1. </a:t>
            </a:r>
            <a:r>
              <a:rPr lang="ru-RU" sz="2200" dirty="0" smtClean="0"/>
              <a:t>Числитель и знаменатель дроби — положительные числа. Как изменится дробь, если числитель увеличить на 26 %, а знаменатель уменьшить на 16 %? 1) увеличится на 10 % 2) увеличится на 40 %                3) увеличится на 30 % 4) увеличится на 50 % 5) увеличится на 20 % </a:t>
            </a:r>
            <a:endParaRPr lang="ru-RU" sz="22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95536" y="1988840"/>
            <a:ext cx="8568952" cy="4536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dirty="0" smtClean="0"/>
              <a:t>Обратимся к решению первой задачи.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dirty="0" smtClean="0"/>
              <a:t>Обозначим числитель через </a:t>
            </a:r>
            <a:r>
              <a:rPr lang="ru-RU" sz="2800" b="1" i="1" dirty="0" err="1" smtClean="0"/>
              <a:t>х</a:t>
            </a:r>
            <a:r>
              <a:rPr lang="ru-RU" sz="2800" b="1" dirty="0" smtClean="0"/>
              <a:t>, знаменатель через </a:t>
            </a:r>
            <a:r>
              <a:rPr lang="ru-RU" sz="2800" b="1" i="1" dirty="0" smtClean="0"/>
              <a:t>у.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i="1" dirty="0" smtClean="0"/>
              <a:t>Первоначально дробь была равна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800" b="1" i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i="1" dirty="0" smtClean="0"/>
              <a:t>Увеличение числителя </a:t>
            </a:r>
            <a:r>
              <a:rPr lang="ru-RU" sz="2800" b="1" i="1" dirty="0" err="1" smtClean="0"/>
              <a:t>х</a:t>
            </a:r>
            <a:r>
              <a:rPr lang="ru-RU" sz="2800" b="1" i="1" dirty="0" smtClean="0"/>
              <a:t> на 26 % привело к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i="1" dirty="0" smtClean="0"/>
              <a:t>100 + 26 = 126 %, </a:t>
            </a:r>
            <a:r>
              <a:rPr lang="ru-RU" sz="2800" b="1" i="1" u="sng" dirty="0" smtClean="0"/>
              <a:t>1,26х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i="1" dirty="0" smtClean="0"/>
              <a:t>Уменьшение знаменателя на 16 % привело к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i="1" dirty="0" smtClean="0"/>
              <a:t>100 – 16  = 84 %, </a:t>
            </a:r>
            <a:r>
              <a:rPr lang="ru-RU" sz="2800" b="1" i="1" u="sng" dirty="0" smtClean="0"/>
              <a:t>0,84 у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i="1" dirty="0" smtClean="0"/>
              <a:t> 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ru-RU" sz="2600" b="1" i="1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400" b="1" i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2852936"/>
            <a:ext cx="152400" cy="685800"/>
          </a:xfrm>
          <a:prstGeom prst="rect">
            <a:avLst/>
          </a:prstGeom>
          <a:noFill/>
        </p:spPr>
      </p:pic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Автор курса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Преподаватель кафедры естественнонаучных дисциплин </a:t>
            </a:r>
            <a:r>
              <a:rPr lang="ru-RU" dirty="0" err="1" smtClean="0"/>
              <a:t>Бийского</a:t>
            </a:r>
            <a:r>
              <a:rPr lang="ru-RU" dirty="0" smtClean="0"/>
              <a:t> технологического института </a:t>
            </a:r>
            <a:r>
              <a:rPr lang="ru-RU" dirty="0" err="1" smtClean="0"/>
              <a:t>АлтГТУ</a:t>
            </a:r>
            <a:r>
              <a:rPr lang="ru-RU" dirty="0" smtClean="0"/>
              <a:t>, кандидат физико-математических наук, доцент</a:t>
            </a:r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err="1" smtClean="0"/>
              <a:t>Тушкина</a:t>
            </a:r>
            <a:r>
              <a:rPr lang="ru-RU" dirty="0" smtClean="0"/>
              <a:t> </a:t>
            </a:r>
          </a:p>
          <a:p>
            <a:pPr algn="r">
              <a:buNone/>
            </a:pPr>
            <a:r>
              <a:rPr lang="ru-RU" dirty="0" smtClean="0"/>
              <a:t>Татьяна Михайловна</a:t>
            </a:r>
          </a:p>
          <a:p>
            <a:endParaRPr lang="ru-RU" dirty="0"/>
          </a:p>
        </p:txBody>
      </p:sp>
      <p:pic>
        <p:nvPicPr>
          <p:cNvPr id="4" name="Рисунок 3" descr="IMG-20190902-WA0001.jpg"/>
          <p:cNvPicPr>
            <a:picLocks noChangeAspect="1"/>
          </p:cNvPicPr>
          <p:nvPr/>
        </p:nvPicPr>
        <p:blipFill>
          <a:blip r:embed="rId2" cstate="print"/>
          <a:srcRect l="18268" t="22700" r="14533" b="27951"/>
          <a:stretch>
            <a:fillRect/>
          </a:stretch>
        </p:blipFill>
        <p:spPr>
          <a:xfrm>
            <a:off x="1043608" y="2924944"/>
            <a:ext cx="2592288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08912" cy="12241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ru-RU" sz="3100" dirty="0" smtClean="0"/>
              <a:t>Задача А1. </a:t>
            </a:r>
            <a:r>
              <a:rPr lang="ru-RU" sz="2200" dirty="0" smtClean="0"/>
              <a:t>Числитель и знаменатель дроби — положительные числа. Как изменится дробь, если числитель увеличить на 26 %, а знаменатель уменьшить на 16 %? 1) увеличится на 10 % 2) увеличится на 40 %                3) увеличится на 30 % 4) увеличится на 50 % 5) увеличится на 20 % </a:t>
            </a:r>
            <a:endParaRPr lang="ru-RU" sz="22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95536" y="1988840"/>
            <a:ext cx="8568952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dirty="0" smtClean="0"/>
              <a:t>Старая дробь     . Новая дробь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800" b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dirty="0" smtClean="0"/>
              <a:t>Сначала </a:t>
            </a:r>
            <a:r>
              <a:rPr lang="ru-RU" sz="2800" b="1" dirty="0" err="1" smtClean="0"/>
              <a:t>домножим</a:t>
            </a:r>
            <a:r>
              <a:rPr lang="ru-RU" sz="2800" b="1" dirty="0" smtClean="0"/>
              <a:t> числитель и знаменатель дроби на 100, затем последовательно сократим на 2, 7, 3. Важно полученную обыкновенную дробь представить в виде десятичной: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dirty="0" smtClean="0"/>
              <a:t>  </a:t>
            </a:r>
            <a:endParaRPr lang="ru-RU" sz="2800" b="1" i="1" u="sng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i="1" dirty="0" smtClean="0"/>
              <a:t> 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ru-RU" sz="2600" b="1" i="1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400" b="1" i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1916832"/>
            <a:ext cx="809625" cy="752475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1988840"/>
            <a:ext cx="152400" cy="685800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475656" y="155679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4941168"/>
            <a:ext cx="5362575" cy="752475"/>
          </a:xfrm>
          <a:prstGeom prst="rect">
            <a:avLst/>
          </a:prstGeom>
          <a:noFill/>
        </p:spPr>
      </p:pic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1209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08912" cy="12961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ru-RU" sz="3100" dirty="0" smtClean="0"/>
              <a:t>Задача А1. </a:t>
            </a:r>
            <a:r>
              <a:rPr lang="ru-RU" sz="2200" dirty="0" smtClean="0"/>
              <a:t>Числитель и знаменатель дроби — положительные числа. Как изменится дробь, если числитель увеличить на 26 %, а знаменатель уменьшить на 16 %? 1) увеличится на 10 % 2) увеличится на 40 %                3) увеличится на 30 % 4) увеличится на 50 % 5) увеличится на 20 % </a:t>
            </a:r>
            <a:endParaRPr lang="ru-RU" sz="22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95536" y="1988840"/>
            <a:ext cx="8568952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dirty="0" smtClean="0"/>
              <a:t> </a:t>
            </a:r>
            <a:endParaRPr lang="ru-RU" sz="2800" b="1" i="1" u="sng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i="1" dirty="0" smtClean="0"/>
              <a:t> 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ru-RU" sz="2600" b="1" i="1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400" b="1" i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2204864"/>
            <a:ext cx="5362575" cy="752475"/>
          </a:xfrm>
          <a:prstGeom prst="rect">
            <a:avLst/>
          </a:prstGeom>
          <a:noFill/>
        </p:spPr>
      </p:pic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539552" y="3212976"/>
            <a:ext cx="8147248" cy="29131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atin typeface="Calibri" pitchFamily="34" charset="0"/>
                <a:cs typeface="Times New Roman" pitchFamily="18" charset="0"/>
              </a:rPr>
              <a:t>Коэффициент  </a:t>
            </a:r>
            <a:r>
              <a:rPr lang="ru-RU" sz="2800" b="1" u="sng" dirty="0" smtClean="0">
                <a:latin typeface="Calibri" pitchFamily="34" charset="0"/>
                <a:cs typeface="Times New Roman" pitchFamily="18" charset="0"/>
              </a:rPr>
              <a:t>1,5</a:t>
            </a:r>
            <a:r>
              <a:rPr lang="ru-RU" sz="2800" b="1" dirty="0" smtClean="0">
                <a:latin typeface="Calibri" pitchFamily="34" charset="0"/>
                <a:cs typeface="Times New Roman" pitchFamily="18" charset="0"/>
              </a:rPr>
              <a:t> при первоначальной дроби указывает, что ее увеличили на 50 %.</a:t>
            </a:r>
          </a:p>
          <a:p>
            <a:pPr>
              <a:buNone/>
            </a:pPr>
            <a:r>
              <a:rPr lang="ru-RU" sz="2800" b="1" dirty="0" smtClean="0">
                <a:latin typeface="Calibri" pitchFamily="34" charset="0"/>
                <a:cs typeface="Times New Roman" pitchFamily="18" charset="0"/>
              </a:rPr>
              <a:t>В самом деле, 1,5 – 1 = 0,5,   0,5     равны 50 % от </a:t>
            </a:r>
          </a:p>
          <a:p>
            <a:pPr>
              <a:buNone/>
            </a:pPr>
            <a:endParaRPr lang="ru-RU" sz="2800" b="1" dirty="0" smtClean="0">
              <a:latin typeface="Calibri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Calibri" pitchFamily="34" charset="0"/>
                <a:cs typeface="Times New Roman" pitchFamily="18" charset="0"/>
              </a:rPr>
              <a:t>Ответ в задаче: </a:t>
            </a:r>
            <a:r>
              <a:rPr lang="ru-RU" sz="2800" b="1" u="sng" dirty="0" smtClean="0">
                <a:latin typeface="Calibri" pitchFamily="34" charset="0"/>
                <a:cs typeface="Times New Roman" pitchFamily="18" charset="0"/>
              </a:rPr>
              <a:t>4 </a:t>
            </a:r>
            <a:endParaRPr lang="ru-RU" sz="2800" b="1" u="sng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8384" y="3212976"/>
            <a:ext cx="152400" cy="685800"/>
          </a:xfrm>
          <a:prstGeom prst="rect">
            <a:avLst/>
          </a:prstGeom>
          <a:noFill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4077072"/>
            <a:ext cx="152400" cy="685800"/>
          </a:xfrm>
          <a:prstGeom prst="rect">
            <a:avLst/>
          </a:prstGeom>
          <a:noFill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4408" y="4149080"/>
            <a:ext cx="1524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052736"/>
            <a:ext cx="74888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Решите </a:t>
            </a:r>
            <a:r>
              <a:rPr lang="ru-RU" sz="2400" b="1" dirty="0" smtClean="0"/>
              <a:t>задачу А1 по памяти!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Задача А1. Числитель и знаменатель дроби — положительные числа. Как изменится дробь, если числитель увеличить на 26 %, а знаменатель уменьшить на 16 %? 1) увеличится на 10 % 2) увеличится на 40 %                3) увеличится на 30 % 4) увеличится на 50 % 5) увеличится на 20 %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b="1" dirty="0" smtClean="0"/>
              <a:t>Ответ Вам уже известен: 4</a:t>
            </a:r>
          </a:p>
          <a:p>
            <a:pPr algn="ctr"/>
            <a:r>
              <a:rPr lang="ru-RU" sz="2400" b="1" dirty="0" smtClean="0"/>
              <a:t>Теперь его нужно получить самостоятельно!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920880" cy="532859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А теперь решите самостоятельно аналог </a:t>
            </a:r>
            <a:br>
              <a:rPr lang="ru-RU" sz="3100" b="1" dirty="0" smtClean="0"/>
            </a:br>
            <a:r>
              <a:rPr lang="ru-RU" sz="3100" b="1" dirty="0" smtClean="0"/>
              <a:t>задачи А1: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200" dirty="0" smtClean="0"/>
              <a:t>Числитель и знаменатель дроби -положительные числа. Как измениться дробь, если числитель увеличить на 17%, а знаменатель уменьшить на 48%?      </a:t>
            </a:r>
            <a:br>
              <a:rPr lang="ru-RU" sz="2200" dirty="0" smtClean="0"/>
            </a:br>
            <a:r>
              <a:rPr lang="ru-RU" sz="2200" dirty="0" smtClean="0"/>
              <a:t> 1) увеличится на 10 % </a:t>
            </a:r>
            <a:br>
              <a:rPr lang="ru-RU" sz="2200" dirty="0" smtClean="0"/>
            </a:br>
            <a:r>
              <a:rPr lang="ru-RU" sz="2200" dirty="0" smtClean="0"/>
              <a:t>2) увеличится на 40 %                   </a:t>
            </a:r>
            <a:br>
              <a:rPr lang="ru-RU" sz="2200" dirty="0" smtClean="0"/>
            </a:br>
            <a:r>
              <a:rPr lang="ru-RU" sz="2200" dirty="0" smtClean="0"/>
              <a:t>3) увеличится на 30 %  </a:t>
            </a:r>
            <a:br>
              <a:rPr lang="ru-RU" sz="2200" dirty="0" smtClean="0"/>
            </a:br>
            <a:r>
              <a:rPr lang="ru-RU" sz="2200" dirty="0" smtClean="0"/>
              <a:t>4) увеличится на 50 % </a:t>
            </a:r>
            <a:br>
              <a:rPr lang="ru-RU" sz="2200" dirty="0" smtClean="0"/>
            </a:br>
            <a:r>
              <a:rPr lang="ru-RU" sz="2200" dirty="0" smtClean="0"/>
              <a:t>5) увеличится на 20 % 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Решение </a:t>
            </a:r>
            <a:r>
              <a:rPr lang="ru-RU" sz="2200" dirty="0" smtClean="0"/>
              <a:t>на следующем слайде. </a:t>
            </a:r>
            <a:br>
              <a:rPr lang="ru-RU" sz="2200" dirty="0" smtClean="0"/>
            </a:br>
            <a:r>
              <a:rPr lang="ru-RU" sz="2200" dirty="0" smtClean="0"/>
              <a:t>Сверьте свой ответ. </a:t>
            </a:r>
            <a:br>
              <a:rPr lang="ru-RU" sz="2200" dirty="0" smtClean="0"/>
            </a:br>
            <a:r>
              <a:rPr lang="ru-RU" sz="2200" dirty="0" smtClean="0"/>
              <a:t>Если ответ не совпал, законспектируйте решение, разберите его и воспроизведите на память! 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80920" cy="12241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ru-RU" sz="3100" dirty="0" smtClean="0"/>
              <a:t>Задача. </a:t>
            </a:r>
            <a:r>
              <a:rPr lang="ru-RU" sz="2200" dirty="0" smtClean="0"/>
              <a:t>Числитель и знаменатель дроби — положительные числа. Как изменится дробь, если числитель увеличить на 17 %, а знаменатель уменьшить на 48 %? 1) увеличится на 25 % 2) увеличится на 40 %                3) увеличится на 30 % 4) увеличится на 50 % 5) увеличится на 20 % </a:t>
            </a:r>
            <a:endParaRPr lang="ru-RU" sz="22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95536" y="1988840"/>
            <a:ext cx="8568952" cy="4536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dirty="0" smtClean="0"/>
              <a:t>Решение.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dirty="0" smtClean="0"/>
              <a:t>Обозначим числитель через </a:t>
            </a:r>
            <a:r>
              <a:rPr lang="ru-RU" sz="2800" b="1" i="1" dirty="0" err="1" smtClean="0"/>
              <a:t>х</a:t>
            </a:r>
            <a:r>
              <a:rPr lang="ru-RU" sz="2800" b="1" dirty="0" smtClean="0"/>
              <a:t>, знаменатель через </a:t>
            </a:r>
            <a:r>
              <a:rPr lang="ru-RU" sz="2800" b="1" i="1" dirty="0" smtClean="0"/>
              <a:t>у.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i="1" dirty="0" smtClean="0"/>
              <a:t>Первоначально дробь была равна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i="1" dirty="0" smtClean="0"/>
              <a:t>Увеличение числителя </a:t>
            </a:r>
            <a:r>
              <a:rPr lang="ru-RU" sz="2800" b="1" i="1" dirty="0" err="1" smtClean="0"/>
              <a:t>х</a:t>
            </a:r>
            <a:r>
              <a:rPr lang="ru-RU" sz="2800" b="1" i="1" dirty="0" smtClean="0"/>
              <a:t> на 17 % привело к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i="1" dirty="0" smtClean="0"/>
              <a:t>100 + 17 = 117 %, </a:t>
            </a:r>
            <a:r>
              <a:rPr lang="ru-RU" sz="2800" b="1" i="1" u="sng" dirty="0" smtClean="0"/>
              <a:t>1,17х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i="1" dirty="0" smtClean="0"/>
              <a:t>Уменьшение знаменателя на 48 % привело к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i="1" dirty="0" smtClean="0"/>
              <a:t>100 – 48  = 52 %, </a:t>
            </a:r>
            <a:r>
              <a:rPr lang="ru-RU" sz="2800" b="1" i="1" u="sng" dirty="0" smtClean="0"/>
              <a:t>0,52 у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800" b="1" i="1" u="sng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800" b="1" i="1" u="sng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800" b="1" i="1" u="sng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i="1" dirty="0" smtClean="0"/>
              <a:t>Ответ: </a:t>
            </a:r>
            <a:r>
              <a:rPr lang="ru-RU" sz="2800" b="1" i="1" u="sng" dirty="0" smtClean="0"/>
              <a:t>1</a:t>
            </a:r>
            <a:r>
              <a:rPr lang="ru-RU" sz="2800" b="1" i="1" dirty="0" smtClean="0"/>
              <a:t> 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ru-RU" sz="2600" b="1" i="1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400" b="1" i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2636912"/>
            <a:ext cx="152400" cy="685800"/>
          </a:xfrm>
          <a:prstGeom prst="rect">
            <a:avLst/>
          </a:prstGeom>
          <a:noFill/>
        </p:spPr>
      </p:pic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4941168"/>
            <a:ext cx="3895725" cy="752475"/>
          </a:xfrm>
          <a:prstGeom prst="rect">
            <a:avLst/>
          </a:prstGeom>
          <a:noFill/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Переходим к разбору задачи Б5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Скорость байдарки при движении по реке против течения составляет 6</a:t>
            </a:r>
            <a:r>
              <a:rPr lang="en-US" dirty="0" smtClean="0"/>
              <a:t>/</a:t>
            </a:r>
            <a:r>
              <a:rPr lang="ru-RU" dirty="0" smtClean="0"/>
              <a:t>19 от скорости байдарки по течению. На сколько процентов скорость течения меньше скорости байдарки в стоячей воде?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ru-RU" sz="3100" dirty="0" smtClean="0"/>
              <a:t>Задача Б5. </a:t>
            </a:r>
            <a:r>
              <a:rPr lang="ru-RU" sz="2000" dirty="0" smtClean="0"/>
              <a:t>Скорость байдарки при движении по реке против течения составляет 6</a:t>
            </a:r>
            <a:r>
              <a:rPr lang="en-US" sz="2000" dirty="0" smtClean="0"/>
              <a:t>/</a:t>
            </a:r>
            <a:r>
              <a:rPr lang="ru-RU" sz="2000" dirty="0" smtClean="0"/>
              <a:t>19 от скорости байдарки по течению. На сколько процентов скорость течения меньше скорости байдарки в стоячей воде?</a:t>
            </a:r>
            <a:br>
              <a:rPr lang="ru-RU" sz="2000" dirty="0" smtClean="0"/>
            </a:br>
            <a:r>
              <a:rPr lang="ru-RU" sz="2200" dirty="0" smtClean="0"/>
              <a:t> </a:t>
            </a:r>
            <a:endParaRPr lang="ru-RU" sz="22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95536" y="1700808"/>
            <a:ext cx="8568952" cy="4536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dirty="0" smtClean="0"/>
              <a:t>Обратимся к решению этой задачи.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800" b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dirty="0" smtClean="0"/>
              <a:t>Обозначим скорость байдарки в стоячей воде через </a:t>
            </a:r>
            <a:r>
              <a:rPr lang="ru-RU" sz="2800" b="1" i="1" dirty="0" err="1" smtClean="0"/>
              <a:t>х</a:t>
            </a:r>
            <a:r>
              <a:rPr lang="ru-RU" sz="2800" b="1" dirty="0" smtClean="0"/>
              <a:t>, скорость течения </a:t>
            </a:r>
            <a:r>
              <a:rPr lang="ru-RU" sz="2800" b="1" i="1" dirty="0" smtClean="0"/>
              <a:t>у.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dirty="0" smtClean="0"/>
              <a:t>Скорость байдарки по течению равна </a:t>
            </a:r>
            <a:r>
              <a:rPr lang="ru-RU" sz="2800" b="1" dirty="0" err="1" smtClean="0"/>
              <a:t>х</a:t>
            </a:r>
            <a:r>
              <a:rPr lang="ru-RU" sz="2800" b="1" dirty="0" smtClean="0"/>
              <a:t> + у,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800" b="1" dirty="0" smtClean="0"/>
              <a:t>Скорость байдарки против течения равна </a:t>
            </a:r>
            <a:r>
              <a:rPr lang="ru-RU" sz="2800" b="1" dirty="0" err="1" smtClean="0"/>
              <a:t>х</a:t>
            </a:r>
            <a:r>
              <a:rPr lang="ru-RU" sz="2800" b="1" dirty="0" smtClean="0"/>
              <a:t> – у.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800" b="1" dirty="0" smtClean="0"/>
              <a:t>По условию задачи  скорость байдарки при движении по реке против течения составляет 6</a:t>
            </a:r>
            <a:r>
              <a:rPr lang="en-US" sz="2800" b="1" dirty="0" smtClean="0"/>
              <a:t>/</a:t>
            </a:r>
            <a:r>
              <a:rPr lang="ru-RU" sz="2800" b="1" dirty="0" smtClean="0"/>
              <a:t>19 от скорости байдарки по течению, имеем уравнение: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i="1" dirty="0" smtClean="0"/>
              <a:t> 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ru-RU" sz="2600" b="1" i="1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400" b="1" i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5661248"/>
            <a:ext cx="2505075" cy="685800"/>
          </a:xfrm>
          <a:prstGeom prst="rect">
            <a:avLst/>
          </a:prstGeom>
          <a:noFill/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ru-RU" sz="3100" dirty="0" smtClean="0"/>
              <a:t>Задача Б5. </a:t>
            </a:r>
            <a:r>
              <a:rPr lang="ru-RU" sz="2000" dirty="0" smtClean="0"/>
              <a:t>Скорость байдарки при движении по реке против течения составляет 6</a:t>
            </a:r>
            <a:r>
              <a:rPr lang="en-US" sz="2000" dirty="0" smtClean="0"/>
              <a:t>/</a:t>
            </a:r>
            <a:r>
              <a:rPr lang="ru-RU" sz="2000" dirty="0" smtClean="0"/>
              <a:t>19 от скорости байдарки по течению. На сколько процентов скорость течения меньше скорости байдарки в стоячей воде?</a:t>
            </a:r>
            <a:br>
              <a:rPr lang="ru-RU" sz="2000" dirty="0" smtClean="0"/>
            </a:br>
            <a:r>
              <a:rPr lang="ru-RU" sz="2200" dirty="0" smtClean="0"/>
              <a:t> </a:t>
            </a:r>
            <a:endParaRPr lang="ru-RU" sz="22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95536" y="1700808"/>
            <a:ext cx="8568952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dirty="0" smtClean="0"/>
              <a:t>Преобразуем полученное уравнение: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dirty="0" smtClean="0"/>
              <a:t>                                ,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dirty="0" smtClean="0"/>
              <a:t>умножим его на 19: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dirty="0" smtClean="0"/>
              <a:t>19 (</a:t>
            </a:r>
            <a:r>
              <a:rPr lang="ru-RU" sz="2800" b="1" i="1" dirty="0" err="1" smtClean="0"/>
              <a:t>х</a:t>
            </a:r>
            <a:r>
              <a:rPr lang="ru-RU" sz="2800" b="1" i="1" dirty="0" smtClean="0"/>
              <a:t> – у</a:t>
            </a:r>
            <a:r>
              <a:rPr lang="ru-RU" sz="2800" b="1" dirty="0" smtClean="0"/>
              <a:t>) = 6 (</a:t>
            </a:r>
            <a:r>
              <a:rPr lang="ru-RU" sz="2800" b="1" i="1" dirty="0" err="1" smtClean="0"/>
              <a:t>х</a:t>
            </a:r>
            <a:r>
              <a:rPr lang="ru-RU" sz="2800" b="1" i="1" dirty="0" smtClean="0"/>
              <a:t> + у</a:t>
            </a:r>
            <a:r>
              <a:rPr lang="ru-RU" sz="2800" b="1" dirty="0" smtClean="0"/>
              <a:t>) ,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b="1" dirty="0" smtClean="0"/>
              <a:t>19 </a:t>
            </a:r>
            <a:r>
              <a:rPr lang="ru-RU" sz="2800" b="1" i="1" dirty="0" err="1" smtClean="0"/>
              <a:t>х</a:t>
            </a:r>
            <a:r>
              <a:rPr lang="ru-RU" sz="2800" b="1" i="1" dirty="0" smtClean="0"/>
              <a:t> – 19 у</a:t>
            </a:r>
            <a:r>
              <a:rPr lang="ru-RU" sz="2800" b="1" dirty="0" smtClean="0"/>
              <a:t> = 6 </a:t>
            </a:r>
            <a:r>
              <a:rPr lang="ru-RU" sz="2800" b="1" i="1" dirty="0" err="1" smtClean="0"/>
              <a:t>х</a:t>
            </a:r>
            <a:r>
              <a:rPr lang="ru-RU" sz="2800" b="1" i="1" dirty="0" smtClean="0"/>
              <a:t> + 6 у</a:t>
            </a:r>
            <a:r>
              <a:rPr lang="ru-RU" sz="2800" b="1" dirty="0" smtClean="0"/>
              <a:t> ,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b="1" dirty="0" smtClean="0"/>
              <a:t>19 </a:t>
            </a:r>
            <a:r>
              <a:rPr lang="ru-RU" sz="2800" b="1" i="1" dirty="0" err="1" smtClean="0"/>
              <a:t>х</a:t>
            </a:r>
            <a:r>
              <a:rPr lang="ru-RU" sz="2800" b="1" i="1" dirty="0" smtClean="0"/>
              <a:t> – </a:t>
            </a:r>
            <a:r>
              <a:rPr lang="ru-RU" sz="2800" b="1" dirty="0" smtClean="0"/>
              <a:t>6 </a:t>
            </a:r>
            <a:r>
              <a:rPr lang="ru-RU" sz="2800" b="1" i="1" dirty="0" err="1" smtClean="0"/>
              <a:t>х</a:t>
            </a:r>
            <a:r>
              <a:rPr lang="ru-RU" sz="2800" b="1" i="1" dirty="0" smtClean="0"/>
              <a:t> = 19 у</a:t>
            </a:r>
            <a:r>
              <a:rPr lang="ru-RU" sz="2800" b="1" dirty="0" smtClean="0"/>
              <a:t> </a:t>
            </a:r>
            <a:r>
              <a:rPr lang="ru-RU" sz="2800" b="1" i="1" dirty="0" smtClean="0"/>
              <a:t>+ 6 у</a:t>
            </a:r>
            <a:r>
              <a:rPr lang="ru-RU" sz="2800" b="1" dirty="0" smtClean="0"/>
              <a:t> ,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b="1" dirty="0" smtClean="0"/>
              <a:t>13 </a:t>
            </a:r>
            <a:r>
              <a:rPr lang="ru-RU" sz="2800" b="1" i="1" dirty="0" err="1" smtClean="0"/>
              <a:t>х</a:t>
            </a:r>
            <a:r>
              <a:rPr lang="ru-RU" sz="2800" b="1" i="1" dirty="0" smtClean="0"/>
              <a:t> = 25 у.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b="1" dirty="0" smtClean="0"/>
              <a:t>Из полученного уравнения нужно выразить </a:t>
            </a:r>
            <a:r>
              <a:rPr lang="ru-RU" sz="2800" b="1" i="1" dirty="0" smtClean="0"/>
              <a:t>у!</a:t>
            </a:r>
            <a:endParaRPr lang="ru-RU" sz="2800" b="1" dirty="0" smtClean="0"/>
          </a:p>
          <a:p>
            <a:pPr marL="342900" indent="-342900" algn="ctr">
              <a:spcBef>
                <a:spcPct val="20000"/>
              </a:spcBef>
              <a:defRPr/>
            </a:pPr>
            <a:endParaRPr lang="ru-RU" sz="2800" b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800" b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800" b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800" b="1" dirty="0" smtClean="0"/>
          </a:p>
          <a:p>
            <a:pPr marL="342900" indent="-342900" algn="ctr">
              <a:spcBef>
                <a:spcPct val="20000"/>
              </a:spcBef>
              <a:defRPr/>
            </a:pPr>
            <a:endParaRPr lang="ru-RU" sz="2600" b="1" i="1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400" b="1" i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2132856"/>
            <a:ext cx="2505075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ru-RU" sz="3100" dirty="0" smtClean="0"/>
              <a:t>Задача Б5. </a:t>
            </a:r>
            <a:r>
              <a:rPr lang="ru-RU" sz="2000" dirty="0" smtClean="0"/>
              <a:t>Скорость байдарки при движении по реке против течения составляет 6</a:t>
            </a:r>
            <a:r>
              <a:rPr lang="en-US" sz="2000" dirty="0" smtClean="0"/>
              <a:t>/</a:t>
            </a:r>
            <a:r>
              <a:rPr lang="ru-RU" sz="2000" dirty="0" smtClean="0"/>
              <a:t>19 от скорости байдарки по течению. На сколько процентов скорость течения меньше скорости байдарки в стоячей воде?</a:t>
            </a:r>
            <a:br>
              <a:rPr lang="ru-RU" sz="2000" dirty="0" smtClean="0"/>
            </a:br>
            <a:r>
              <a:rPr lang="ru-RU" sz="2200" dirty="0" smtClean="0"/>
              <a:t> </a:t>
            </a:r>
            <a:endParaRPr lang="ru-RU" sz="22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95536" y="1700808"/>
            <a:ext cx="8568952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dirty="0" smtClean="0"/>
              <a:t>Преобразуем полученное уравнение: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800" b="1" dirty="0" smtClean="0"/>
              <a:t> 13 </a:t>
            </a:r>
            <a:r>
              <a:rPr lang="ru-RU" sz="2800" b="1" i="1" dirty="0" err="1" smtClean="0"/>
              <a:t>х</a:t>
            </a:r>
            <a:r>
              <a:rPr lang="ru-RU" sz="2800" b="1" i="1" dirty="0" smtClean="0"/>
              <a:t> = 25 у</a:t>
            </a:r>
            <a:r>
              <a:rPr lang="ru-RU" sz="2800" b="1" dirty="0" smtClean="0"/>
              <a:t>,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b="1" i="1" dirty="0" smtClean="0"/>
              <a:t>                 .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b="1" dirty="0" smtClean="0"/>
              <a:t>Обыкновенную дробь нужно выразить в виде десятичной, так как в вопросе идет речь про проценты: на сколько </a:t>
            </a:r>
            <a:r>
              <a:rPr lang="ru-RU" sz="2800" b="1" u="sng" dirty="0" smtClean="0"/>
              <a:t>процентов</a:t>
            </a:r>
            <a:r>
              <a:rPr lang="ru-RU" sz="2800" b="1" dirty="0" smtClean="0"/>
              <a:t> скорость течения меньше скорости байдарки в стоячей воде?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ru-RU" sz="2800" b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800" b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800" b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800" b="1" dirty="0" smtClean="0"/>
          </a:p>
          <a:p>
            <a:pPr marL="342900" indent="-342900" algn="ctr">
              <a:spcBef>
                <a:spcPct val="20000"/>
              </a:spcBef>
              <a:defRPr/>
            </a:pPr>
            <a:endParaRPr lang="ru-RU" sz="2600" b="1" i="1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400" b="1" i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2636912"/>
            <a:ext cx="1171575" cy="685800"/>
          </a:xfrm>
          <a:prstGeom prst="rect">
            <a:avLst/>
          </a:prstGeom>
          <a:noFill/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5013176"/>
            <a:ext cx="2400300" cy="685800"/>
          </a:xfrm>
          <a:prstGeom prst="rect">
            <a:avLst/>
          </a:prstGeom>
          <a:noFill/>
        </p:spPr>
      </p:pic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ru-RU" sz="3100" dirty="0" smtClean="0"/>
              <a:t>Задача Б5. </a:t>
            </a:r>
            <a:r>
              <a:rPr lang="ru-RU" sz="2000" dirty="0" smtClean="0"/>
              <a:t>Скорость байдарки при движении по реке против течения составляет 6</a:t>
            </a:r>
            <a:r>
              <a:rPr lang="en-US" sz="2000" dirty="0" smtClean="0"/>
              <a:t>/</a:t>
            </a:r>
            <a:r>
              <a:rPr lang="ru-RU" sz="2000" dirty="0" smtClean="0"/>
              <a:t>19 от скорости байдарки по течению. На сколько процентов скорость течения меньше скорости байдарки в стоячей воде?</a:t>
            </a:r>
            <a:br>
              <a:rPr lang="ru-RU" sz="2000" dirty="0" smtClean="0"/>
            </a:br>
            <a:r>
              <a:rPr lang="ru-RU" sz="2200" dirty="0" smtClean="0"/>
              <a:t> </a:t>
            </a:r>
            <a:endParaRPr lang="ru-RU" sz="22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95536" y="1700808"/>
            <a:ext cx="8568952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dirty="0" smtClean="0"/>
              <a:t>Получили:</a:t>
            </a:r>
            <a:r>
              <a:rPr lang="ru-RU" sz="2800" b="1" i="1" dirty="0" smtClean="0"/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i="1" dirty="0" smtClean="0"/>
              <a:t>у = 0,52 </a:t>
            </a:r>
            <a:r>
              <a:rPr lang="ru-RU" sz="2800" b="1" i="1" dirty="0" err="1" smtClean="0"/>
              <a:t>х</a:t>
            </a:r>
            <a:endParaRPr lang="ru-RU" sz="2800" b="1" i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800" b="1" i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dirty="0" smtClean="0"/>
              <a:t>Дальше решаем так: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800" b="1" dirty="0" smtClean="0"/>
              <a:t> 1 – 0,52 = 0,48,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b="1" dirty="0" smtClean="0"/>
              <a:t>  0,48 </a:t>
            </a:r>
            <a:r>
              <a:rPr lang="ru-RU" sz="2800" b="1" dirty="0" smtClean="0">
                <a:sym typeface="Symbol"/>
              </a:rPr>
              <a:t> 100 % = 48 %</a:t>
            </a:r>
            <a:r>
              <a:rPr lang="ru-RU" sz="2800" b="1" dirty="0" smtClean="0"/>
              <a:t>.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ru-RU" sz="2800" b="1" dirty="0" smtClean="0"/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b="1" dirty="0" smtClean="0">
                <a:latin typeface="Calibri" pitchFamily="34" charset="0"/>
                <a:cs typeface="Times New Roman" pitchFamily="18" charset="0"/>
              </a:rPr>
              <a:t>Ответ в задаче: </a:t>
            </a:r>
            <a:r>
              <a:rPr lang="ru-RU" sz="2800" b="1" u="sng" dirty="0" smtClean="0">
                <a:latin typeface="Calibri" pitchFamily="34" charset="0"/>
                <a:cs typeface="Times New Roman" pitchFamily="18" charset="0"/>
              </a:rPr>
              <a:t>48 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ru-RU" sz="2800" b="1" dirty="0" smtClean="0"/>
          </a:p>
          <a:p>
            <a:pPr marL="342900" indent="-342900" algn="ctr">
              <a:spcBef>
                <a:spcPct val="20000"/>
              </a:spcBef>
              <a:defRPr/>
            </a:pPr>
            <a:endParaRPr lang="ru-RU" sz="2800" b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800" b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800" b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800" b="1" dirty="0" smtClean="0"/>
          </a:p>
          <a:p>
            <a:pPr marL="342900" indent="-342900" algn="ctr">
              <a:spcBef>
                <a:spcPct val="20000"/>
              </a:spcBef>
              <a:defRPr/>
            </a:pPr>
            <a:endParaRPr lang="ru-RU" sz="2600" b="1" i="1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400" b="1" i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Уважаемые будущие студенты!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Желаю Вам удачи в подготовке к вступительному экзамену по математике!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45058" name="Picture 2" descr="https://avatars.mds.yandex.net/get-zen_doc/127081/pub_5ca139a23aaf7b00b2c2d6b8_5ca13a9318430d00b31eacb7/scale_1200"/>
          <p:cNvPicPr>
            <a:picLocks noChangeAspect="1" noChangeArrowheads="1"/>
          </p:cNvPicPr>
          <p:nvPr/>
        </p:nvPicPr>
        <p:blipFill>
          <a:blip r:embed="rId2" cstate="print"/>
          <a:srcRect l="26375" t="34650" r="20863" b="12851"/>
          <a:stretch>
            <a:fillRect/>
          </a:stretch>
        </p:blipFill>
        <p:spPr bwMode="auto">
          <a:xfrm>
            <a:off x="2339752" y="2708920"/>
            <a:ext cx="4824536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412776"/>
            <a:ext cx="684076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Решите </a:t>
            </a:r>
            <a:r>
              <a:rPr lang="ru-RU" b="1" dirty="0" smtClean="0"/>
              <a:t>задачу Б5 по памяти!</a:t>
            </a:r>
          </a:p>
          <a:p>
            <a:pPr algn="ctr"/>
            <a:endParaRPr lang="ru-RU" dirty="0" smtClean="0"/>
          </a:p>
          <a:p>
            <a:pPr algn="ctr"/>
            <a:r>
              <a:rPr lang="ru-RU" sz="2800" dirty="0" smtClean="0"/>
              <a:t>Задача Б5. </a:t>
            </a:r>
            <a:r>
              <a:rPr lang="ru-RU" dirty="0" smtClean="0"/>
              <a:t>Скорость байдарки при движении по реке против течения составляет 6</a:t>
            </a:r>
            <a:r>
              <a:rPr lang="en-US" dirty="0" smtClean="0"/>
              <a:t>/</a:t>
            </a:r>
            <a:r>
              <a:rPr lang="ru-RU" dirty="0" smtClean="0"/>
              <a:t>19 от скорости байдарки по течению. На сколько процентов скорость течения меньше скорости байдарки в стоячей воде?</a:t>
            </a:r>
          </a:p>
          <a:p>
            <a:pPr algn="ctr"/>
            <a:endParaRPr lang="ru-RU" dirty="0" smtClean="0"/>
          </a:p>
          <a:p>
            <a:pPr algn="ctr"/>
            <a:r>
              <a:rPr lang="ru-RU" b="1" dirty="0" smtClean="0"/>
              <a:t>Ответ Вам уже известен: 48</a:t>
            </a:r>
          </a:p>
          <a:p>
            <a:pPr algn="ctr"/>
            <a:r>
              <a:rPr lang="ru-RU" b="1" dirty="0" smtClean="0"/>
              <a:t>Теперь его нужно получить самостоятельно!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920880" cy="5328592"/>
          </a:xfrm>
        </p:spPr>
        <p:txBody>
          <a:bodyPr>
            <a:normAutofit/>
          </a:bodyPr>
          <a:lstStyle/>
          <a:p>
            <a:r>
              <a:rPr lang="ru-RU" sz="3100" b="1" dirty="0" smtClean="0"/>
              <a:t>Решите самостоятельно аналог задачи Б5: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000" b="1" dirty="0" smtClean="0"/>
              <a:t> Скорость шлюпки при движении по реке против течения составляет  9/16 от скорости шлюпки по течению. На сколько процентов скорость течения меньше скорости шлюпки в стоячей воде ?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Решение </a:t>
            </a:r>
            <a:r>
              <a:rPr lang="ru-RU" sz="2200" dirty="0" smtClean="0"/>
              <a:t>на следующем слайде. </a:t>
            </a:r>
            <a:br>
              <a:rPr lang="ru-RU" sz="2200" dirty="0" smtClean="0"/>
            </a:br>
            <a:r>
              <a:rPr lang="ru-RU" sz="2200" dirty="0" smtClean="0"/>
              <a:t>Сверьте свой ответ. </a:t>
            </a:r>
            <a:br>
              <a:rPr lang="ru-RU" sz="2200" dirty="0" smtClean="0"/>
            </a:br>
            <a:r>
              <a:rPr lang="ru-RU" sz="2200" dirty="0" smtClean="0"/>
              <a:t>Если ответ не совпал, законспектируйте решение, разберите его и воспроизведите на память! 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24936" cy="1800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ru-RU" sz="3100" dirty="0" smtClean="0"/>
              <a:t>Задача. </a:t>
            </a:r>
            <a:r>
              <a:rPr lang="ru-RU" sz="2400" dirty="0" smtClean="0"/>
              <a:t>Скорость шлюпки при движении по реке против течения составляет</a:t>
            </a:r>
            <a:br>
              <a:rPr lang="ru-RU" sz="2400" dirty="0" smtClean="0"/>
            </a:br>
            <a:r>
              <a:rPr lang="ru-RU" sz="2400" dirty="0" smtClean="0"/>
              <a:t>9/16 от скорости шлюпки по течению. На сколько процентов               скорость течения меньше скорости шлюпки в стоячей воде ?</a:t>
            </a:r>
            <a:endParaRPr lang="ru-RU" sz="22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95536" y="1988840"/>
            <a:ext cx="8568952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dirty="0" smtClean="0"/>
              <a:t>Решение.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800" b="1" i="1" dirty="0" err="1" smtClean="0"/>
              <a:t>х</a:t>
            </a:r>
            <a:r>
              <a:rPr lang="ru-RU" sz="2800" b="1" i="1" dirty="0" smtClean="0"/>
              <a:t> – </a:t>
            </a:r>
            <a:r>
              <a:rPr lang="ru-RU" sz="2800" b="1" dirty="0" smtClean="0"/>
              <a:t>скорость шлюпки в стоячей воде,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800" b="1" i="1" dirty="0" smtClean="0"/>
              <a:t>у - </a:t>
            </a:r>
            <a:r>
              <a:rPr lang="ru-RU" sz="2800" b="1" dirty="0" smtClean="0"/>
              <a:t>скорость течения , </a:t>
            </a:r>
            <a:endParaRPr lang="ru-RU" sz="2800" b="1" i="1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800" b="1" dirty="0" err="1" smtClean="0"/>
              <a:t>х</a:t>
            </a:r>
            <a:r>
              <a:rPr lang="ru-RU" sz="2800" b="1" dirty="0" smtClean="0"/>
              <a:t> + у - скорость шлюпки по течению реки,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800" b="1" dirty="0" err="1" smtClean="0"/>
              <a:t>х</a:t>
            </a:r>
            <a:r>
              <a:rPr lang="ru-RU" sz="2800" b="1" dirty="0" smtClean="0"/>
              <a:t> – у – скорость шлюпки против течения реки.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800" b="1" dirty="0" smtClean="0"/>
              <a:t>По условию задачи  скорость шлюпки при движении по реке против течения составляет 9</a:t>
            </a:r>
            <a:r>
              <a:rPr lang="en-US" sz="2800" b="1" dirty="0" smtClean="0"/>
              <a:t>/</a:t>
            </a:r>
            <a:r>
              <a:rPr lang="ru-RU" sz="2800" b="1" dirty="0" smtClean="0"/>
              <a:t>16 от скорости </a:t>
            </a:r>
            <a:r>
              <a:rPr lang="ru-RU" sz="2800" b="1" dirty="0" err="1" smtClean="0"/>
              <a:t>шлюпкипо</a:t>
            </a:r>
            <a:r>
              <a:rPr lang="ru-RU" sz="2800" b="1" dirty="0" smtClean="0"/>
              <a:t> течению, имеем уравнение: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800" b="1" i="1" dirty="0" smtClean="0"/>
          </a:p>
          <a:p>
            <a:pPr marL="342900" indent="-342900" algn="ctr">
              <a:spcBef>
                <a:spcPct val="20000"/>
              </a:spcBef>
              <a:defRPr/>
            </a:pPr>
            <a:endParaRPr lang="ru-RU" sz="2600" b="1" i="1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400" b="1" i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24936" cy="1800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ru-RU" sz="3100" dirty="0" smtClean="0"/>
              <a:t>Задача. </a:t>
            </a:r>
            <a:r>
              <a:rPr lang="ru-RU" sz="2400" dirty="0" smtClean="0"/>
              <a:t>Скорость шлюпки при движении по реке против течения составляет</a:t>
            </a:r>
            <a:br>
              <a:rPr lang="ru-RU" sz="2400" dirty="0" smtClean="0"/>
            </a:br>
            <a:r>
              <a:rPr lang="ru-RU" sz="2400" dirty="0" smtClean="0"/>
              <a:t>9/16 от скорости шлюпки по течению. На сколько процентов               скорость течения меньше скорости шлюпки в стоячей воде ?</a:t>
            </a:r>
            <a:endParaRPr lang="ru-RU" sz="22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95536" y="1988840"/>
            <a:ext cx="8568952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800" b="1" dirty="0" smtClean="0"/>
              <a:t>Преобразуем полученное уравнение: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800" b="1" dirty="0" smtClean="0"/>
              <a:t>                                ,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800" b="1" dirty="0" smtClean="0"/>
              <a:t>умножим его на 16: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800" b="1" dirty="0" smtClean="0"/>
              <a:t>16 (</a:t>
            </a:r>
            <a:r>
              <a:rPr lang="ru-RU" sz="2800" b="1" i="1" dirty="0" err="1" smtClean="0"/>
              <a:t>х</a:t>
            </a:r>
            <a:r>
              <a:rPr lang="ru-RU" sz="2800" b="1" i="1" dirty="0" smtClean="0"/>
              <a:t> – у</a:t>
            </a:r>
            <a:r>
              <a:rPr lang="ru-RU" sz="2800" b="1" dirty="0" smtClean="0"/>
              <a:t>) = 9 (</a:t>
            </a:r>
            <a:r>
              <a:rPr lang="ru-RU" sz="2800" b="1" i="1" dirty="0" err="1" smtClean="0"/>
              <a:t>х</a:t>
            </a:r>
            <a:r>
              <a:rPr lang="ru-RU" sz="2800" b="1" i="1" dirty="0" smtClean="0"/>
              <a:t> + у</a:t>
            </a:r>
            <a:r>
              <a:rPr lang="ru-RU" sz="2800" b="1" dirty="0" smtClean="0"/>
              <a:t>) ,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b="1" dirty="0" smtClean="0"/>
              <a:t>16 </a:t>
            </a:r>
            <a:r>
              <a:rPr lang="ru-RU" sz="2800" b="1" i="1" dirty="0" err="1" smtClean="0"/>
              <a:t>х</a:t>
            </a:r>
            <a:r>
              <a:rPr lang="ru-RU" sz="2800" b="1" i="1" dirty="0" smtClean="0"/>
              <a:t> – 16 у</a:t>
            </a:r>
            <a:r>
              <a:rPr lang="ru-RU" sz="2800" b="1" dirty="0" smtClean="0"/>
              <a:t> = 9 </a:t>
            </a:r>
            <a:r>
              <a:rPr lang="ru-RU" sz="2800" b="1" i="1" dirty="0" err="1" smtClean="0"/>
              <a:t>х</a:t>
            </a:r>
            <a:r>
              <a:rPr lang="ru-RU" sz="2800" b="1" i="1" dirty="0" smtClean="0"/>
              <a:t> + 9 у</a:t>
            </a:r>
            <a:r>
              <a:rPr lang="ru-RU" sz="2800" b="1" dirty="0" smtClean="0"/>
              <a:t> ,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b="1" dirty="0" smtClean="0"/>
              <a:t>16 </a:t>
            </a:r>
            <a:r>
              <a:rPr lang="ru-RU" sz="2800" b="1" i="1" dirty="0" err="1" smtClean="0"/>
              <a:t>х</a:t>
            </a:r>
            <a:r>
              <a:rPr lang="ru-RU" sz="2800" b="1" i="1" dirty="0" smtClean="0"/>
              <a:t> – </a:t>
            </a:r>
            <a:r>
              <a:rPr lang="ru-RU" sz="2800" b="1" dirty="0" smtClean="0"/>
              <a:t>9 </a:t>
            </a:r>
            <a:r>
              <a:rPr lang="ru-RU" sz="2800" b="1" i="1" dirty="0" err="1" smtClean="0"/>
              <a:t>х</a:t>
            </a:r>
            <a:r>
              <a:rPr lang="ru-RU" sz="2800" b="1" i="1" dirty="0" smtClean="0"/>
              <a:t> = 16 у</a:t>
            </a:r>
            <a:r>
              <a:rPr lang="ru-RU" sz="2800" b="1" dirty="0" smtClean="0"/>
              <a:t> </a:t>
            </a:r>
            <a:r>
              <a:rPr lang="ru-RU" sz="2800" b="1" i="1" dirty="0" smtClean="0"/>
              <a:t>+ 9 у</a:t>
            </a:r>
            <a:r>
              <a:rPr lang="ru-RU" sz="2800" b="1" dirty="0" smtClean="0"/>
              <a:t> ,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b="1" dirty="0" smtClean="0"/>
              <a:t>7 </a:t>
            </a:r>
            <a:r>
              <a:rPr lang="ru-RU" sz="2800" b="1" i="1" dirty="0" err="1" smtClean="0"/>
              <a:t>х</a:t>
            </a:r>
            <a:r>
              <a:rPr lang="ru-RU" sz="2800" b="1" i="1" dirty="0" smtClean="0"/>
              <a:t> = 25 у.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b="1" dirty="0" smtClean="0"/>
              <a:t>Из полученного уравнения выразим </a:t>
            </a:r>
            <a:r>
              <a:rPr lang="ru-RU" sz="2800" b="1" i="1" dirty="0" smtClean="0"/>
              <a:t>у:</a:t>
            </a:r>
            <a:endParaRPr lang="ru-RU" sz="2800" b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800" b="1" i="1" dirty="0" smtClean="0"/>
          </a:p>
          <a:p>
            <a:pPr marL="342900" indent="-342900" algn="ctr">
              <a:spcBef>
                <a:spcPct val="20000"/>
              </a:spcBef>
              <a:defRPr/>
            </a:pPr>
            <a:endParaRPr lang="ru-RU" sz="2600" b="1" i="1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400" b="1" i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2348880"/>
            <a:ext cx="2505075" cy="685800"/>
          </a:xfrm>
          <a:prstGeom prst="rect">
            <a:avLst/>
          </a:prstGeom>
          <a:noFill/>
        </p:spPr>
      </p:pic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24936" cy="1800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ru-RU" sz="3100" dirty="0" smtClean="0"/>
              <a:t>Задача. </a:t>
            </a:r>
            <a:r>
              <a:rPr lang="ru-RU" sz="2400" dirty="0" smtClean="0"/>
              <a:t>Скорость шлюпки при движении по реке против течения составляет</a:t>
            </a:r>
            <a:br>
              <a:rPr lang="ru-RU" sz="2400" dirty="0" smtClean="0"/>
            </a:br>
            <a:r>
              <a:rPr lang="ru-RU" sz="2400" dirty="0" smtClean="0"/>
              <a:t>9/16 от скорости шлюпки по течению. На сколько процентов               скорость течения меньше скорости шлюпки в стоячей воде ?</a:t>
            </a:r>
            <a:endParaRPr lang="ru-RU" sz="22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75048" y="2321496"/>
            <a:ext cx="8568952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800" b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dirty="0" smtClean="0"/>
              <a:t>Таким образом, получим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i="1" dirty="0" smtClean="0"/>
              <a:t>у</a:t>
            </a:r>
            <a:r>
              <a:rPr lang="ru-RU" sz="2800" b="1" dirty="0" smtClean="0"/>
              <a:t> = 0,28 </a:t>
            </a:r>
            <a:r>
              <a:rPr lang="ru-RU" sz="2800" b="1" i="1" dirty="0" smtClean="0"/>
              <a:t>х.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dirty="0" smtClean="0"/>
              <a:t>Далее делаем следующие действия: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i="1" dirty="0" smtClean="0"/>
              <a:t>1 – 0,28 = 0,72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i="1" dirty="0" smtClean="0"/>
              <a:t>0,72 </a:t>
            </a:r>
            <a:r>
              <a:rPr lang="ru-RU" sz="2800" b="1" i="1" dirty="0" err="1" smtClean="0"/>
              <a:t>х</a:t>
            </a:r>
            <a:r>
              <a:rPr lang="ru-RU" sz="2800" b="1" i="1" dirty="0" smtClean="0"/>
              <a:t> </a:t>
            </a:r>
            <a:r>
              <a:rPr lang="ru-RU" sz="2800" b="1" dirty="0" smtClean="0"/>
              <a:t>равно</a:t>
            </a:r>
            <a:r>
              <a:rPr lang="ru-RU" sz="2800" b="1" i="1" dirty="0" smtClean="0"/>
              <a:t> </a:t>
            </a:r>
            <a:r>
              <a:rPr lang="ru-RU" sz="2800" b="1" dirty="0" smtClean="0"/>
              <a:t>72 % о</a:t>
            </a:r>
            <a:r>
              <a:rPr lang="ru-RU" sz="2800" b="1" i="1" dirty="0" smtClean="0"/>
              <a:t>т </a:t>
            </a:r>
            <a:r>
              <a:rPr lang="ru-RU" sz="2800" b="1" i="1" dirty="0" err="1" smtClean="0"/>
              <a:t>х</a:t>
            </a:r>
            <a:r>
              <a:rPr lang="ru-RU" sz="2800" b="1" i="1" dirty="0" smtClean="0"/>
              <a:t>, </a:t>
            </a:r>
            <a:r>
              <a:rPr lang="ru-RU" sz="2800" b="1" dirty="0" smtClean="0"/>
              <a:t>т.е. скорость течения меньше скорости шлюпки в стоячей воде на 72</a:t>
            </a:r>
            <a:r>
              <a:rPr lang="ru-RU" sz="2800" b="1" i="1" dirty="0" smtClean="0"/>
              <a:t> %.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dirty="0" smtClean="0"/>
              <a:t>Ответ: </a:t>
            </a:r>
            <a:r>
              <a:rPr lang="ru-RU" sz="2800" b="1" i="1" u="sng" dirty="0" smtClean="0"/>
              <a:t>72</a:t>
            </a:r>
            <a:r>
              <a:rPr lang="ru-RU" sz="2800" b="1" i="1" dirty="0" smtClean="0"/>
              <a:t>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dirty="0" smtClean="0"/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800" b="1" i="1" dirty="0" smtClean="0"/>
          </a:p>
          <a:p>
            <a:pPr marL="342900" indent="-342900" algn="ctr">
              <a:spcBef>
                <a:spcPct val="20000"/>
              </a:spcBef>
              <a:defRPr/>
            </a:pPr>
            <a:endParaRPr lang="ru-RU" sz="2600" b="1" i="1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400" b="1" i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2204864"/>
            <a:ext cx="24003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НА ЗАМЕТКУ!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 задаче Б5 нам пришлось столкнуться с переводом обыкновенной дроби со знаменателем 25 к десятичной.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НА ЗАМЕТКУ!</a:t>
            </a:r>
            <a:endParaRPr lang="ru-RU" b="1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Деление на 25 удобно осуществлять следующим образом: </a:t>
            </a:r>
            <a:r>
              <a:rPr lang="ru-RU" dirty="0" err="1" smtClean="0"/>
              <a:t>домножить</a:t>
            </a:r>
            <a:r>
              <a:rPr lang="ru-RU" dirty="0" smtClean="0"/>
              <a:t> числитель и знаменатель на 4, в результате чего в знаменателе получится 100, на 100 делить очень легко:</a:t>
            </a:r>
          </a:p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4581128"/>
            <a:ext cx="3524250" cy="685800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ПОУПРАЖНЯЕЙТЕСЬ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Получите ответы </a:t>
            </a:r>
            <a:r>
              <a:rPr lang="ru-RU" dirty="0" smtClean="0"/>
              <a:t>и проверить их с тем, что представлено на СЛЕДУЮЩЕМ слайде.</a:t>
            </a:r>
          </a:p>
          <a:p>
            <a:pPr>
              <a:buNone/>
            </a:pPr>
            <a:r>
              <a:rPr lang="ru-RU" dirty="0" smtClean="0"/>
              <a:t>ИТАК: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3501008"/>
            <a:ext cx="361950" cy="2838450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3295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/>
              <a:t>ОТВЕТЫ</a:t>
            </a:r>
            <a:endParaRPr lang="ru-RU" dirty="0"/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1844824"/>
            <a:ext cx="3800475" cy="3429000"/>
          </a:xfrm>
          <a:prstGeom prst="rect">
            <a:avLst/>
          </a:prstGeom>
          <a:noFill/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3886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 ЗАМЕТКУ!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Деление на 5  и 125 удобно осуществлять аналогичным образом: </a:t>
            </a:r>
            <a:r>
              <a:rPr lang="ru-RU" dirty="0" err="1" smtClean="0"/>
              <a:t>домножая</a:t>
            </a:r>
            <a:r>
              <a:rPr lang="ru-RU" dirty="0" smtClean="0"/>
              <a:t> на 2 и 125 соответственно числитель и знаменатель на 4, в результате чего в знаменателе получится 10 и 1000 соответственно.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Тест состоит из частей А и В. На его выполнение отводится 180 минут. Справочной литературой пользоваться нельзя. Рекомендуется выполнять задания по порядку. Если какое-либо задание не удается выполнить сразу, перейдите к следующему, а потом вернитесь к пропущенным заданиям. 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СТРУКТУРА БИЛЕТА ПО МАТЕМАТИКЕ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СТРУКТУРА БИЛЕТА ПО МАТЕМАТИКЕ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b="1" dirty="0" smtClean="0"/>
              <a:t>НА ЗАМЕТКУ!</a:t>
            </a:r>
            <a:endParaRPr lang="ru-RU" dirty="0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1772816"/>
            <a:ext cx="4533900" cy="3429000"/>
          </a:xfrm>
          <a:prstGeom prst="rect">
            <a:avLst/>
          </a:prstGeom>
          <a:noFill/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3886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ПОУПРАЖНЯЕЙТЕСЬ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Получите ответы </a:t>
            </a:r>
            <a:r>
              <a:rPr lang="ru-RU" dirty="0" smtClean="0"/>
              <a:t>и сверить их с тем, что представлено на СЛЕДУЮЩЕМ слайде.</a:t>
            </a:r>
          </a:p>
          <a:p>
            <a:pPr>
              <a:buNone/>
            </a:pPr>
            <a:r>
              <a:rPr lang="ru-RU" dirty="0" smtClean="0"/>
              <a:t>Ваше задание: представить в десятичном виде дроби</a:t>
            </a:r>
            <a:endParaRPr lang="ru-RU" dirty="0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3645024"/>
            <a:ext cx="876300" cy="3095625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3552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</a:t>
            </a:r>
            <a:endParaRPr lang="ru-RU" dirty="0"/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3886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1916832"/>
            <a:ext cx="4533900" cy="3429000"/>
          </a:xfrm>
          <a:prstGeom prst="rect">
            <a:avLst/>
          </a:prstGeom>
          <a:noFill/>
        </p:spPr>
      </p:pic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3886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Переходим к разбору задачи А2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Если многочлен                                            можно представить в виде (3</a:t>
            </a:r>
            <a:r>
              <a:rPr lang="ru-RU" sz="2400" b="1" dirty="0" smtClean="0"/>
              <a:t>𝑥</a:t>
            </a:r>
            <a:r>
              <a:rPr lang="ru-RU" dirty="0" smtClean="0"/>
              <a:t> − 4)(                       ), то сумма 𝑎 + 𝑏 + 𝑐 равна </a:t>
            </a:r>
          </a:p>
          <a:p>
            <a:pPr>
              <a:buNone/>
            </a:pPr>
            <a:r>
              <a:rPr lang="ru-RU" dirty="0" smtClean="0"/>
              <a:t>1) 6 </a:t>
            </a:r>
          </a:p>
          <a:p>
            <a:pPr>
              <a:buNone/>
            </a:pPr>
            <a:r>
              <a:rPr lang="ru-RU" dirty="0" smtClean="0"/>
              <a:t> 2) 3 </a:t>
            </a:r>
          </a:p>
          <a:p>
            <a:pPr>
              <a:buNone/>
            </a:pPr>
            <a:r>
              <a:rPr lang="ru-RU" dirty="0" smtClean="0"/>
              <a:t>3) 5 </a:t>
            </a:r>
          </a:p>
          <a:p>
            <a:pPr>
              <a:buNone/>
            </a:pPr>
            <a:r>
              <a:rPr lang="ru-RU" dirty="0" smtClean="0"/>
              <a:t>4) 8 </a:t>
            </a:r>
          </a:p>
          <a:p>
            <a:pPr>
              <a:buNone/>
            </a:pPr>
            <a:r>
              <a:rPr lang="ru-RU" dirty="0" smtClean="0"/>
              <a:t>5) 7</a:t>
            </a:r>
            <a:endParaRPr lang="ru-RU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1700808"/>
            <a:ext cx="3543300" cy="371475"/>
          </a:xfrm>
          <a:prstGeom prst="rect">
            <a:avLst/>
          </a:prstGeom>
          <a:noFill/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2204864"/>
            <a:ext cx="2019300" cy="371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435280" cy="164219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700" dirty="0" smtClean="0"/>
              <a:t>А2. Если многочлен                                               можно представить в виде (3</a:t>
            </a:r>
            <a:r>
              <a:rPr lang="ru-RU" sz="2700" b="1" dirty="0" smtClean="0"/>
              <a:t>𝑥</a:t>
            </a:r>
            <a:r>
              <a:rPr lang="ru-RU" sz="2700" dirty="0" smtClean="0"/>
              <a:t> − 4)(                            ), то сумма </a:t>
            </a:r>
            <a:r>
              <a:rPr lang="ru-RU" sz="2800" dirty="0" smtClean="0"/>
              <a:t>𝑎 + 𝑏 + 𝑐</a:t>
            </a:r>
            <a:r>
              <a:rPr lang="ru-RU" sz="2700" dirty="0" smtClean="0"/>
              <a:t>  равна 1) 6   2) 3  3) 5 4) 8  5) 7</a:t>
            </a:r>
            <a:endParaRPr lang="ru-RU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332656"/>
            <a:ext cx="3543300" cy="371475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764704"/>
            <a:ext cx="2019300" cy="371475"/>
          </a:xfrm>
          <a:prstGeom prst="rect">
            <a:avLst/>
          </a:prstGeom>
          <a:noFill/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/>
              <a:t>Решение.</a:t>
            </a:r>
          </a:p>
          <a:p>
            <a:pPr algn="ctr">
              <a:buNone/>
            </a:pPr>
            <a:r>
              <a:rPr lang="ru-RU" sz="2400" b="1" dirty="0" smtClean="0"/>
              <a:t>Многочлен – это сумма одночленов. Данный многочлен представлен четырьмя членами  </a:t>
            </a:r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r>
              <a:rPr lang="ru-RU" sz="2400" b="1" dirty="0" smtClean="0"/>
              <a:t>Второе выражение, данное в задании, многочленом не является, но становится после раскрытия скобок:</a:t>
            </a:r>
          </a:p>
          <a:p>
            <a:pPr>
              <a:buNone/>
            </a:pPr>
            <a:endParaRPr lang="ru-RU" b="1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2852936"/>
            <a:ext cx="2838450" cy="371475"/>
          </a:xfrm>
          <a:prstGeom prst="rect">
            <a:avLst/>
          </a:prstGeo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4005064"/>
            <a:ext cx="5495925" cy="199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Полученный многочлен представлен четырьмя членами: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Приравняем коэффициенты в двух рассмотренных выше многочленах</a:t>
            </a:r>
            <a:r>
              <a:rPr lang="en-US" sz="2400" b="1" dirty="0" smtClean="0"/>
              <a:t> </a:t>
            </a:r>
            <a:r>
              <a:rPr lang="ru-RU" sz="2400" b="1" dirty="0" smtClean="0"/>
              <a:t>при одинаковых степенях</a:t>
            </a:r>
            <a:r>
              <a:rPr lang="en-US" sz="2400" b="1" dirty="0" smtClean="0"/>
              <a:t> </a:t>
            </a:r>
            <a:r>
              <a:rPr lang="ru-RU" sz="2400" b="1" dirty="0" smtClean="0"/>
              <a:t>:</a:t>
            </a:r>
          </a:p>
          <a:p>
            <a:pPr>
              <a:buNone/>
            </a:pPr>
            <a:endParaRPr lang="ru-RU" sz="2400" b="1" dirty="0" smtClean="0"/>
          </a:p>
          <a:p>
            <a:pPr algn="ctr">
              <a:buNone/>
            </a:pPr>
            <a:r>
              <a:rPr lang="ru-RU" sz="2400" b="1" dirty="0" smtClean="0"/>
              <a:t>При третьей (     ): </a:t>
            </a:r>
            <a:r>
              <a:rPr lang="ru-RU" sz="2400" b="1" i="1" dirty="0" smtClean="0"/>
              <a:t>3а</a:t>
            </a:r>
            <a:r>
              <a:rPr lang="ru-RU" sz="2400" b="1" dirty="0" smtClean="0"/>
              <a:t> = 3</a:t>
            </a:r>
          </a:p>
          <a:p>
            <a:pPr algn="ctr">
              <a:buNone/>
            </a:pPr>
            <a:r>
              <a:rPr lang="ru-RU" sz="2400" b="1" dirty="0" smtClean="0"/>
              <a:t>При второй (     ): 3</a:t>
            </a:r>
            <a:r>
              <a:rPr lang="en-US" sz="2400" b="1" i="1" dirty="0" smtClean="0"/>
              <a:t>b</a:t>
            </a:r>
            <a:r>
              <a:rPr lang="en-US" sz="2400" b="1" dirty="0" smtClean="0"/>
              <a:t> - 4</a:t>
            </a:r>
            <a:r>
              <a:rPr lang="en-US" sz="2400" b="1" i="1" dirty="0" smtClean="0"/>
              <a:t>a</a:t>
            </a:r>
            <a:r>
              <a:rPr lang="en-US" sz="2400" b="1" dirty="0" smtClean="0"/>
              <a:t> = 11</a:t>
            </a:r>
          </a:p>
          <a:p>
            <a:pPr algn="ctr">
              <a:buNone/>
            </a:pPr>
            <a:r>
              <a:rPr lang="ru-RU" sz="2400" b="1" dirty="0" smtClean="0"/>
              <a:t>При первой (   ): 3</a:t>
            </a:r>
            <a:r>
              <a:rPr lang="en-US" sz="2400" b="1" i="1" dirty="0" smtClean="0"/>
              <a:t>c</a:t>
            </a:r>
            <a:r>
              <a:rPr lang="en-US" sz="2400" b="1" dirty="0" smtClean="0"/>
              <a:t> – 4</a:t>
            </a:r>
            <a:r>
              <a:rPr lang="en-US" sz="2400" b="1" i="1" dirty="0" smtClean="0"/>
              <a:t>b</a:t>
            </a:r>
            <a:r>
              <a:rPr lang="en-US" sz="2400" b="1" dirty="0" smtClean="0"/>
              <a:t> = -14</a:t>
            </a:r>
          </a:p>
          <a:p>
            <a:pPr algn="ctr">
              <a:buNone/>
            </a:pPr>
            <a:r>
              <a:rPr lang="ru-RU" sz="2400" b="1" dirty="0" smtClean="0"/>
              <a:t>При нулевой( без    ): </a:t>
            </a:r>
            <a:r>
              <a:rPr lang="en-US" sz="2400" b="1" dirty="0" smtClean="0"/>
              <a:t>-4</a:t>
            </a:r>
            <a:r>
              <a:rPr lang="en-US" sz="2400" b="1" i="1" dirty="0" smtClean="0"/>
              <a:t>c</a:t>
            </a:r>
            <a:r>
              <a:rPr lang="en-US" sz="2400" b="1" dirty="0" smtClean="0"/>
              <a:t> = -8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435280" cy="164219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700" dirty="0" smtClean="0"/>
              <a:t>А2. Если многочлен                                               можно представить в виде (3</a:t>
            </a:r>
            <a:r>
              <a:rPr lang="ru-RU" sz="2700" b="1" dirty="0" smtClean="0"/>
              <a:t>𝑥</a:t>
            </a:r>
            <a:r>
              <a:rPr lang="ru-RU" sz="2700" dirty="0" smtClean="0"/>
              <a:t> − 4)(                            ), то сумма </a:t>
            </a:r>
            <a:r>
              <a:rPr lang="ru-RU" sz="2800" dirty="0" smtClean="0"/>
              <a:t>𝑎 + 𝑏 + 𝑐</a:t>
            </a:r>
            <a:r>
              <a:rPr lang="ru-RU" sz="2700" dirty="0" smtClean="0"/>
              <a:t>  равна 1) 6   2) 3  3) 5 4) 8  5) 7</a:t>
            </a:r>
            <a:endParaRPr lang="ru-RU" dirty="0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332656"/>
            <a:ext cx="3543300" cy="371475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764704"/>
            <a:ext cx="2019300" cy="371475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2420888"/>
            <a:ext cx="4714875" cy="371475"/>
          </a:xfrm>
          <a:prstGeom prst="rect">
            <a:avLst/>
          </a:prstGeom>
          <a:noFill/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4221088"/>
            <a:ext cx="323850" cy="371475"/>
          </a:xfrm>
          <a:prstGeom prst="rect">
            <a:avLst/>
          </a:prstGeom>
          <a:noFill/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4653136"/>
            <a:ext cx="323850" cy="371475"/>
          </a:xfrm>
          <a:prstGeom prst="rect">
            <a:avLst/>
          </a:prstGeom>
          <a:noFill/>
        </p:spPr>
      </p:pic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5085184"/>
            <a:ext cx="171450" cy="361950"/>
          </a:xfrm>
          <a:prstGeom prst="rect">
            <a:avLst/>
          </a:prstGeom>
          <a:noFill/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5661248"/>
            <a:ext cx="171450" cy="36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Решаем получившиеся уравнения:</a:t>
            </a:r>
          </a:p>
          <a:p>
            <a:pPr algn="ctr">
              <a:buNone/>
            </a:pPr>
            <a:r>
              <a:rPr lang="ru-RU" sz="2400" b="1" dirty="0" smtClean="0"/>
              <a:t>Первое уравнение: 3</a:t>
            </a:r>
            <a:r>
              <a:rPr lang="ru-RU" sz="2400" b="1" i="1" dirty="0" smtClean="0"/>
              <a:t>а</a:t>
            </a:r>
            <a:r>
              <a:rPr lang="ru-RU" sz="2400" b="1" dirty="0" smtClean="0"/>
              <a:t> = 3, значит 𝑎 = </a:t>
            </a:r>
            <a:r>
              <a:rPr lang="ru-RU" sz="2400" dirty="0" smtClean="0"/>
              <a:t>1</a:t>
            </a:r>
            <a:endParaRPr lang="ru-RU" sz="2400" b="1" dirty="0" smtClean="0"/>
          </a:p>
          <a:p>
            <a:pPr algn="ctr">
              <a:buNone/>
            </a:pPr>
            <a:r>
              <a:rPr lang="ru-RU" sz="2400" b="1" dirty="0" smtClean="0"/>
              <a:t>Второе уравнение: 3</a:t>
            </a:r>
            <a:r>
              <a:rPr lang="en-US" sz="2400" b="1" i="1" dirty="0" smtClean="0"/>
              <a:t>b</a:t>
            </a:r>
            <a:r>
              <a:rPr lang="en-US" sz="2400" b="1" dirty="0" smtClean="0"/>
              <a:t> - 4</a:t>
            </a:r>
            <a:r>
              <a:rPr lang="en-US" sz="2400" b="1" i="1" dirty="0" smtClean="0"/>
              <a:t>a</a:t>
            </a:r>
            <a:r>
              <a:rPr lang="en-US" sz="2400" b="1" dirty="0" smtClean="0"/>
              <a:t> = 11</a:t>
            </a:r>
            <a:r>
              <a:rPr lang="ru-RU" sz="2400" b="1" dirty="0" smtClean="0"/>
              <a:t>. </a:t>
            </a:r>
          </a:p>
          <a:p>
            <a:pPr algn="ctr">
              <a:buNone/>
            </a:pPr>
            <a:r>
              <a:rPr lang="ru-RU" sz="2400" b="1" dirty="0" smtClean="0"/>
              <a:t>В это уравнение подставим 𝑎 = 1. Имеем:</a:t>
            </a:r>
          </a:p>
          <a:p>
            <a:pPr algn="ctr">
              <a:buNone/>
            </a:pPr>
            <a:r>
              <a:rPr lang="ru-RU" sz="2400" b="1" dirty="0" smtClean="0"/>
              <a:t>3</a:t>
            </a:r>
            <a:r>
              <a:rPr lang="en-US" sz="2400" b="1" i="1" dirty="0" smtClean="0"/>
              <a:t>b</a:t>
            </a:r>
            <a:r>
              <a:rPr lang="en-US" sz="2400" b="1" dirty="0" smtClean="0"/>
              <a:t> – 4</a:t>
            </a:r>
            <a:r>
              <a:rPr lang="ru-RU" sz="2400" b="1" dirty="0" smtClean="0"/>
              <a:t> </a:t>
            </a:r>
            <a:r>
              <a:rPr lang="ru-RU" sz="2400" b="1" dirty="0" smtClean="0">
                <a:sym typeface="Symbol"/>
              </a:rPr>
              <a:t>1</a:t>
            </a:r>
            <a:r>
              <a:rPr lang="en-US" sz="2400" b="1" dirty="0" smtClean="0"/>
              <a:t> = 11</a:t>
            </a:r>
            <a:r>
              <a:rPr lang="ru-RU" sz="2400" b="1" dirty="0" smtClean="0"/>
              <a:t>,</a:t>
            </a:r>
          </a:p>
          <a:p>
            <a:pPr algn="ctr">
              <a:buNone/>
            </a:pPr>
            <a:r>
              <a:rPr lang="ru-RU" sz="2400" b="1" dirty="0" smtClean="0"/>
              <a:t>3</a:t>
            </a:r>
            <a:r>
              <a:rPr lang="en-US" sz="2400" b="1" i="1" dirty="0" smtClean="0"/>
              <a:t>b</a:t>
            </a:r>
            <a:r>
              <a:rPr lang="en-US" sz="2400" b="1" dirty="0" smtClean="0"/>
              <a:t> – 4 = 11</a:t>
            </a:r>
            <a:r>
              <a:rPr lang="ru-RU" sz="2400" b="1" dirty="0" smtClean="0"/>
              <a:t>,</a:t>
            </a:r>
          </a:p>
          <a:p>
            <a:pPr algn="ctr">
              <a:buNone/>
            </a:pPr>
            <a:r>
              <a:rPr lang="ru-RU" sz="2400" b="1" dirty="0" smtClean="0"/>
              <a:t>3</a:t>
            </a:r>
            <a:r>
              <a:rPr lang="en-US" sz="2400" b="1" i="1" dirty="0" smtClean="0"/>
              <a:t>b</a:t>
            </a:r>
            <a:r>
              <a:rPr lang="en-US" sz="2400" b="1" dirty="0" smtClean="0"/>
              <a:t> </a:t>
            </a:r>
            <a:r>
              <a:rPr lang="ru-RU" sz="2400" b="1" dirty="0" smtClean="0"/>
              <a:t>=</a:t>
            </a:r>
            <a:r>
              <a:rPr lang="en-US" sz="2400" b="1" dirty="0" smtClean="0"/>
              <a:t> 4 </a:t>
            </a:r>
            <a:r>
              <a:rPr lang="ru-RU" sz="2400" b="1" dirty="0" smtClean="0"/>
              <a:t>+</a:t>
            </a:r>
            <a:r>
              <a:rPr lang="en-US" sz="2400" b="1" dirty="0" smtClean="0"/>
              <a:t> 11</a:t>
            </a:r>
            <a:r>
              <a:rPr lang="ru-RU" sz="2400" b="1" dirty="0" smtClean="0"/>
              <a:t>,</a:t>
            </a:r>
          </a:p>
          <a:p>
            <a:pPr algn="ctr">
              <a:buNone/>
            </a:pPr>
            <a:r>
              <a:rPr lang="ru-RU" sz="2400" b="1" dirty="0" smtClean="0"/>
              <a:t>3</a:t>
            </a:r>
            <a:r>
              <a:rPr lang="en-US" sz="2400" b="1" i="1" dirty="0" smtClean="0"/>
              <a:t>b</a:t>
            </a:r>
            <a:r>
              <a:rPr lang="en-US" sz="2400" b="1" dirty="0" smtClean="0"/>
              <a:t> </a:t>
            </a:r>
            <a:r>
              <a:rPr lang="ru-RU" sz="2400" b="1" dirty="0" smtClean="0"/>
              <a:t>= 15,</a:t>
            </a:r>
          </a:p>
          <a:p>
            <a:pPr algn="ctr">
              <a:buNone/>
            </a:pPr>
            <a:r>
              <a:rPr lang="en-US" sz="2400" b="1" i="1" dirty="0" smtClean="0"/>
              <a:t>b</a:t>
            </a:r>
            <a:r>
              <a:rPr lang="en-US" sz="2400" b="1" dirty="0" smtClean="0"/>
              <a:t> </a:t>
            </a:r>
            <a:r>
              <a:rPr lang="ru-RU" sz="2400" b="1" dirty="0" smtClean="0"/>
              <a:t>= 5.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435280" cy="164219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700" dirty="0" smtClean="0"/>
              <a:t>А2. Если многочлен                                               можно представить в виде (3</a:t>
            </a:r>
            <a:r>
              <a:rPr lang="ru-RU" sz="2700" b="1" dirty="0" smtClean="0"/>
              <a:t>𝑥</a:t>
            </a:r>
            <a:r>
              <a:rPr lang="ru-RU" sz="2700" dirty="0" smtClean="0"/>
              <a:t> − 4)(                            ), то сумма </a:t>
            </a:r>
            <a:r>
              <a:rPr lang="ru-RU" sz="2800" dirty="0" smtClean="0"/>
              <a:t>𝑎 + 𝑏 + 𝑐</a:t>
            </a:r>
            <a:r>
              <a:rPr lang="ru-RU" sz="2700" dirty="0" smtClean="0"/>
              <a:t>  равна 1) 6   2) 3  3) 5 4) 8  5) 7</a:t>
            </a:r>
            <a:endParaRPr lang="ru-RU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332656"/>
            <a:ext cx="3543300" cy="371475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764704"/>
            <a:ext cx="2019300" cy="371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Для нахождения последнего неизвестного коэффициента с можно воспользоваться на выбор</a:t>
            </a:r>
          </a:p>
          <a:p>
            <a:pPr>
              <a:buNone/>
            </a:pPr>
            <a:r>
              <a:rPr lang="ru-RU" sz="2400" b="1" dirty="0" smtClean="0"/>
              <a:t>третьим уравнением: </a:t>
            </a:r>
          </a:p>
          <a:p>
            <a:pPr algn="ctr">
              <a:buNone/>
            </a:pPr>
            <a:r>
              <a:rPr lang="ru-RU" sz="2400" b="1" dirty="0" smtClean="0"/>
              <a:t>3</a:t>
            </a:r>
            <a:r>
              <a:rPr lang="en-US" sz="2400" b="1" i="1" dirty="0" smtClean="0"/>
              <a:t>c</a:t>
            </a:r>
            <a:r>
              <a:rPr lang="en-US" sz="2400" b="1" dirty="0" smtClean="0"/>
              <a:t> – 4</a:t>
            </a:r>
            <a:r>
              <a:rPr lang="en-US" sz="2400" b="1" i="1" dirty="0" smtClean="0"/>
              <a:t>b</a:t>
            </a:r>
            <a:r>
              <a:rPr lang="en-US" sz="2400" b="1" dirty="0" smtClean="0"/>
              <a:t> = -14 </a:t>
            </a: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или же четвертым уравнением:</a:t>
            </a:r>
          </a:p>
          <a:p>
            <a:pPr algn="ctr">
              <a:buNone/>
            </a:pPr>
            <a:r>
              <a:rPr lang="en-US" sz="2400" b="1" dirty="0" smtClean="0"/>
              <a:t>-4</a:t>
            </a:r>
            <a:r>
              <a:rPr lang="en-US" sz="2400" b="1" i="1" dirty="0" smtClean="0"/>
              <a:t>c</a:t>
            </a:r>
            <a:r>
              <a:rPr lang="en-US" sz="2400" b="1" dirty="0" smtClean="0"/>
              <a:t> = -8</a:t>
            </a:r>
            <a:r>
              <a:rPr lang="ru-RU" sz="2400" b="1" dirty="0" smtClean="0"/>
              <a:t>.</a:t>
            </a:r>
          </a:p>
          <a:p>
            <a:pPr algn="ctr">
              <a:buNone/>
            </a:pPr>
            <a:r>
              <a:rPr lang="ru-RU" sz="2400" b="1" dirty="0" smtClean="0"/>
              <a:t>Очевидно, что последнее уравнение более простое в плане решения: </a:t>
            </a:r>
          </a:p>
          <a:p>
            <a:pPr algn="ctr">
              <a:buNone/>
            </a:pPr>
            <a:r>
              <a:rPr lang="en-US" sz="2400" b="1" i="1" dirty="0" smtClean="0"/>
              <a:t>c</a:t>
            </a:r>
            <a:r>
              <a:rPr lang="en-US" sz="2400" b="1" dirty="0" smtClean="0"/>
              <a:t> = </a:t>
            </a:r>
            <a:r>
              <a:rPr lang="ru-RU" sz="2400" b="1" dirty="0" smtClean="0"/>
              <a:t>2.</a:t>
            </a:r>
          </a:p>
          <a:p>
            <a:pPr>
              <a:buNone/>
            </a:pPr>
            <a:endParaRPr lang="ru-RU" sz="2400" b="1" dirty="0" smtClean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435280" cy="164219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700" dirty="0" smtClean="0"/>
              <a:t>А2. Если многочлен                                               можно представить в виде (3</a:t>
            </a:r>
            <a:r>
              <a:rPr lang="ru-RU" sz="2700" b="1" dirty="0" smtClean="0"/>
              <a:t>𝑥</a:t>
            </a:r>
            <a:r>
              <a:rPr lang="ru-RU" sz="2700" dirty="0" smtClean="0"/>
              <a:t> − 4)(                            ), то сумма </a:t>
            </a:r>
            <a:r>
              <a:rPr lang="ru-RU" sz="2800" dirty="0" smtClean="0"/>
              <a:t>𝑎 + 𝑏 + 𝑐</a:t>
            </a:r>
            <a:r>
              <a:rPr lang="ru-RU" sz="2700" dirty="0" smtClean="0"/>
              <a:t>  равна 1) 6   2) 3  3) 5 4) 8  5) 7</a:t>
            </a:r>
            <a:endParaRPr lang="ru-RU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332656"/>
            <a:ext cx="3543300" cy="371475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764704"/>
            <a:ext cx="2019300" cy="371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Коэффициенты найдены:</a:t>
            </a:r>
          </a:p>
          <a:p>
            <a:pPr algn="ctr">
              <a:buNone/>
            </a:pPr>
            <a:r>
              <a:rPr lang="ru-RU" sz="2400" b="1" dirty="0" smtClean="0"/>
              <a:t>𝑎 = </a:t>
            </a:r>
            <a:r>
              <a:rPr lang="ru-RU" sz="2400" dirty="0" smtClean="0"/>
              <a:t>1,</a:t>
            </a:r>
          </a:p>
          <a:p>
            <a:pPr algn="ctr">
              <a:buNone/>
            </a:pPr>
            <a:r>
              <a:rPr lang="en-US" sz="2400" b="1" i="1" dirty="0" smtClean="0"/>
              <a:t>b</a:t>
            </a:r>
            <a:r>
              <a:rPr lang="en-US" sz="2400" b="1" dirty="0" smtClean="0"/>
              <a:t> </a:t>
            </a:r>
            <a:r>
              <a:rPr lang="ru-RU" sz="2400" b="1" dirty="0" smtClean="0"/>
              <a:t>= 5,</a:t>
            </a:r>
          </a:p>
          <a:p>
            <a:pPr algn="ctr">
              <a:buNone/>
            </a:pPr>
            <a:r>
              <a:rPr lang="en-US" sz="2400" b="1" i="1" dirty="0" smtClean="0"/>
              <a:t>c</a:t>
            </a:r>
            <a:r>
              <a:rPr lang="en-US" sz="2400" b="1" dirty="0" smtClean="0"/>
              <a:t> = </a:t>
            </a:r>
            <a:r>
              <a:rPr lang="ru-RU" sz="2400" b="1" dirty="0" smtClean="0"/>
              <a:t>2.</a:t>
            </a:r>
          </a:p>
          <a:p>
            <a:pPr>
              <a:buNone/>
            </a:pPr>
            <a:r>
              <a:rPr lang="ru-RU" sz="2400" b="1" dirty="0" smtClean="0"/>
              <a:t>Сумма 𝑎 + 𝑏 + 𝑐  равна 1 + 5 + 2 = 8</a:t>
            </a:r>
          </a:p>
          <a:p>
            <a:pPr>
              <a:buNone/>
            </a:pPr>
            <a:r>
              <a:rPr lang="ru-RU" sz="2400" b="1" dirty="0" smtClean="0"/>
              <a:t>Выбираем номер правильного ответа: 4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Ответ: </a:t>
            </a:r>
            <a:r>
              <a:rPr lang="ru-RU" sz="2400" b="1" u="sng" dirty="0" smtClean="0"/>
              <a:t>4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435280" cy="164219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700" dirty="0" smtClean="0"/>
              <a:t>А2. Если многочлен                                               можно представить в виде (3</a:t>
            </a:r>
            <a:r>
              <a:rPr lang="ru-RU" sz="2700" b="1" dirty="0" smtClean="0"/>
              <a:t>𝑥</a:t>
            </a:r>
            <a:r>
              <a:rPr lang="ru-RU" sz="2700" dirty="0" smtClean="0"/>
              <a:t> − 4)(                            ), то сумма </a:t>
            </a:r>
            <a:r>
              <a:rPr lang="ru-RU" sz="2800" dirty="0" smtClean="0"/>
              <a:t>𝑎 + 𝑏 + 𝑐</a:t>
            </a:r>
            <a:r>
              <a:rPr lang="ru-RU" sz="2700" dirty="0" smtClean="0"/>
              <a:t>  равна 1) 6   2) 3  3) 5 4) 8  5) 7</a:t>
            </a:r>
            <a:endParaRPr lang="ru-RU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332656"/>
            <a:ext cx="3543300" cy="371475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764704"/>
            <a:ext cx="2019300" cy="371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700808"/>
            <a:ext cx="71287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Решите </a:t>
            </a:r>
            <a:r>
              <a:rPr lang="ru-RU" b="1" dirty="0" smtClean="0"/>
              <a:t>задачу А2 по памяти!</a:t>
            </a:r>
          </a:p>
          <a:p>
            <a:pPr algn="ctr"/>
            <a:endParaRPr lang="ru-RU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Ответ Вам уже известен: 4</a:t>
            </a:r>
          </a:p>
          <a:p>
            <a:pPr algn="ctr"/>
            <a:r>
              <a:rPr lang="ru-RU" b="1" dirty="0" smtClean="0"/>
              <a:t>Теперь его нужно получить самостоятельно!</a:t>
            </a:r>
            <a:endParaRPr lang="ru-RU" b="1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435280" cy="1642194"/>
          </a:xfrm>
        </p:spPr>
        <p:txBody>
          <a:bodyPr>
            <a:normAutofit/>
          </a:bodyPr>
          <a:lstStyle/>
          <a:p>
            <a:pPr algn="just"/>
            <a:r>
              <a:rPr lang="ru-RU" sz="2700" dirty="0" smtClean="0"/>
              <a:t>А2. Если многочлен                                               можно представить в виде (3</a:t>
            </a:r>
            <a:r>
              <a:rPr lang="ru-RU" sz="2700" b="1" dirty="0" smtClean="0"/>
              <a:t>𝑥</a:t>
            </a:r>
            <a:r>
              <a:rPr lang="ru-RU" sz="2700" dirty="0" smtClean="0"/>
              <a:t> − 4)(                            ), то сумма </a:t>
            </a:r>
            <a:r>
              <a:rPr lang="ru-RU" sz="2800" dirty="0" smtClean="0"/>
              <a:t>𝑎 + 𝑏 + 𝑐</a:t>
            </a:r>
            <a:r>
              <a:rPr lang="ru-RU" sz="2700" dirty="0" smtClean="0"/>
              <a:t>  равна 1) 6   2) 3  3) 5 4) 8  5) 7</a:t>
            </a:r>
            <a:endParaRPr lang="ru-RU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2492896"/>
            <a:ext cx="3543300" cy="371475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2924944"/>
            <a:ext cx="2019300" cy="371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СТРУКТУРА БИЛЕТА ПО МАТЕМАТИКЕ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Часть A  (16 заданий)</a:t>
            </a:r>
          </a:p>
          <a:p>
            <a:pPr>
              <a:buNone/>
            </a:pPr>
            <a:r>
              <a:rPr lang="ru-RU" dirty="0" smtClean="0"/>
              <a:t>К каждому заданию части А дано несколько ответов, из которых только один верный. Нужно решить задание, сравнить полученный ответ с предложенными. В поле ответа поставить нужный номер правильного на Ваш взгляд варианта.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920880" cy="5328592"/>
          </a:xfrm>
        </p:spPr>
        <p:txBody>
          <a:bodyPr>
            <a:normAutofit/>
          </a:bodyPr>
          <a:lstStyle/>
          <a:p>
            <a:r>
              <a:rPr lang="ru-RU" sz="3100" b="1" dirty="0" smtClean="0"/>
              <a:t>Решите самостоятельно аналог задачи А2: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000" b="1" dirty="0" smtClean="0"/>
              <a:t>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Решение </a:t>
            </a:r>
            <a:r>
              <a:rPr lang="ru-RU" sz="2200" dirty="0" smtClean="0"/>
              <a:t>на следующем слайде. </a:t>
            </a:r>
            <a:br>
              <a:rPr lang="ru-RU" sz="2200" dirty="0" smtClean="0"/>
            </a:br>
            <a:r>
              <a:rPr lang="ru-RU" sz="2200" dirty="0" smtClean="0"/>
              <a:t>Сверьте свой ответ. </a:t>
            </a:r>
            <a:br>
              <a:rPr lang="ru-RU" sz="2200" dirty="0" smtClean="0"/>
            </a:br>
            <a:r>
              <a:rPr lang="ru-RU" sz="2200" dirty="0" smtClean="0"/>
              <a:t>Если ответ не совпал, законспектируйте решение, разберите его и воспроизведите на память! </a:t>
            </a:r>
            <a:endParaRPr lang="ru-RU" sz="2200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20413" t="42741" r="9610" b="49802"/>
          <a:stretch>
            <a:fillRect/>
          </a:stretch>
        </p:blipFill>
        <p:spPr bwMode="auto">
          <a:xfrm>
            <a:off x="467544" y="2132856"/>
            <a:ext cx="835292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Раскроем скобки в выражении                                                      :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Приравняем коэффициенты в первом многочлене и в полученном многочлене:</a:t>
            </a:r>
          </a:p>
          <a:p>
            <a:pPr algn="ctr">
              <a:buNone/>
            </a:pPr>
            <a:r>
              <a:rPr lang="ru-RU" sz="2400" b="1" dirty="0" smtClean="0"/>
              <a:t>3</a:t>
            </a:r>
            <a:r>
              <a:rPr lang="ru-RU" sz="2400" b="1" i="1" dirty="0" smtClean="0"/>
              <a:t>а</a:t>
            </a:r>
            <a:r>
              <a:rPr lang="ru-RU" sz="2400" b="1" dirty="0" smtClean="0"/>
              <a:t> = 6, значит 𝑎 = </a:t>
            </a:r>
            <a:r>
              <a:rPr lang="ru-RU" sz="2400" dirty="0" smtClean="0"/>
              <a:t>2.</a:t>
            </a:r>
            <a:r>
              <a:rPr lang="ru-RU" sz="2400" b="1" dirty="0" smtClean="0"/>
              <a:t> </a:t>
            </a:r>
          </a:p>
          <a:p>
            <a:pPr algn="ctr">
              <a:buNone/>
            </a:pPr>
            <a:r>
              <a:rPr lang="ru-RU" sz="2400" b="1" dirty="0" smtClean="0"/>
              <a:t>Приступаем к нахождению коэффициентов </a:t>
            </a:r>
            <a:r>
              <a:rPr lang="en-US" sz="2400" b="1" i="1" dirty="0" smtClean="0"/>
              <a:t>b</a:t>
            </a:r>
            <a:r>
              <a:rPr lang="ru-RU" sz="2400" b="1" i="1" dirty="0" smtClean="0"/>
              <a:t>, с.</a:t>
            </a:r>
            <a:endParaRPr lang="ru-RU" sz="2400" b="1" dirty="0" smtClean="0"/>
          </a:p>
          <a:p>
            <a:pPr algn="ctr">
              <a:buNone/>
            </a:pPr>
            <a:r>
              <a:rPr lang="ru-RU" sz="2400" b="1" dirty="0" smtClean="0"/>
              <a:t>3</a:t>
            </a:r>
            <a:r>
              <a:rPr lang="en-US" sz="2400" b="1" i="1" dirty="0" smtClean="0"/>
              <a:t>b</a:t>
            </a:r>
            <a:r>
              <a:rPr lang="en-US" sz="2400" b="1" dirty="0" smtClean="0"/>
              <a:t> - </a:t>
            </a:r>
            <a:r>
              <a:rPr lang="ru-RU" sz="2400" b="1" dirty="0" smtClean="0"/>
              <a:t>2</a:t>
            </a:r>
            <a:r>
              <a:rPr lang="en-US" sz="2400" b="1" i="1" dirty="0" smtClean="0"/>
              <a:t>a</a:t>
            </a:r>
            <a:r>
              <a:rPr lang="en-US" sz="2400" b="1" dirty="0" smtClean="0"/>
              <a:t> = </a:t>
            </a:r>
            <a:r>
              <a:rPr lang="ru-RU" sz="2400" b="1" dirty="0" smtClean="0"/>
              <a:t>-10. 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20413" t="42741" r="9610" b="49802"/>
          <a:stretch>
            <a:fillRect/>
          </a:stretch>
        </p:blipFill>
        <p:spPr bwMode="auto">
          <a:xfrm>
            <a:off x="395536" y="404664"/>
            <a:ext cx="835292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270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1628800"/>
            <a:ext cx="3448050" cy="409575"/>
          </a:xfrm>
          <a:prstGeom prst="rect">
            <a:avLst/>
          </a:prstGeom>
          <a:noFill/>
        </p:spPr>
      </p:pic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1772816"/>
            <a:ext cx="5495925" cy="199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b="1" dirty="0" smtClean="0"/>
              <a:t>Это уравнение 3</a:t>
            </a:r>
            <a:r>
              <a:rPr lang="en-US" sz="2400" b="1" i="1" dirty="0" smtClean="0"/>
              <a:t>b</a:t>
            </a:r>
            <a:r>
              <a:rPr lang="en-US" sz="2400" b="1" dirty="0" smtClean="0"/>
              <a:t> - </a:t>
            </a:r>
            <a:r>
              <a:rPr lang="ru-RU" sz="2400" b="1" dirty="0" smtClean="0"/>
              <a:t>2</a:t>
            </a:r>
            <a:r>
              <a:rPr lang="en-US" sz="2400" b="1" i="1" dirty="0" smtClean="0"/>
              <a:t>a</a:t>
            </a:r>
            <a:r>
              <a:rPr lang="en-US" sz="2400" b="1" dirty="0" smtClean="0"/>
              <a:t> = </a:t>
            </a:r>
            <a:r>
              <a:rPr lang="ru-RU" sz="2400" b="1" dirty="0" smtClean="0"/>
              <a:t>-10  при 𝑎 = 2 упрощается:</a:t>
            </a:r>
          </a:p>
          <a:p>
            <a:pPr algn="ctr">
              <a:buNone/>
            </a:pPr>
            <a:r>
              <a:rPr lang="ru-RU" sz="2400" b="1" dirty="0" smtClean="0"/>
              <a:t>3</a:t>
            </a:r>
            <a:r>
              <a:rPr lang="en-US" sz="2400" b="1" i="1" dirty="0" smtClean="0"/>
              <a:t>b</a:t>
            </a:r>
            <a:r>
              <a:rPr lang="en-US" sz="2400" b="1" dirty="0" smtClean="0"/>
              <a:t> – </a:t>
            </a:r>
            <a:r>
              <a:rPr lang="ru-RU" sz="2400" b="1" dirty="0" smtClean="0"/>
              <a:t>2 </a:t>
            </a:r>
            <a:r>
              <a:rPr lang="ru-RU" sz="2400" b="1" dirty="0" smtClean="0">
                <a:sym typeface="Symbol"/>
              </a:rPr>
              <a:t> 2</a:t>
            </a:r>
            <a:r>
              <a:rPr lang="en-US" sz="2400" b="1" dirty="0" smtClean="0"/>
              <a:t> = </a:t>
            </a:r>
            <a:r>
              <a:rPr lang="ru-RU" sz="2400" b="1" dirty="0" smtClean="0"/>
              <a:t>-10,</a:t>
            </a:r>
          </a:p>
          <a:p>
            <a:pPr algn="ctr">
              <a:buNone/>
            </a:pPr>
            <a:r>
              <a:rPr lang="ru-RU" sz="2400" b="1" dirty="0" smtClean="0"/>
              <a:t>3</a:t>
            </a:r>
            <a:r>
              <a:rPr lang="en-US" sz="2400" b="1" i="1" dirty="0" smtClean="0"/>
              <a:t>b</a:t>
            </a:r>
            <a:r>
              <a:rPr lang="en-US" sz="2400" b="1" dirty="0" smtClean="0"/>
              <a:t> – </a:t>
            </a:r>
            <a:r>
              <a:rPr lang="ru-RU" sz="2400" b="1" dirty="0" smtClean="0"/>
              <a:t>4 </a:t>
            </a:r>
            <a:r>
              <a:rPr lang="en-US" sz="2400" b="1" dirty="0" smtClean="0"/>
              <a:t>= </a:t>
            </a:r>
            <a:r>
              <a:rPr lang="ru-RU" sz="2400" b="1" dirty="0" smtClean="0"/>
              <a:t>-10,</a:t>
            </a:r>
          </a:p>
          <a:p>
            <a:pPr algn="ctr">
              <a:buNone/>
            </a:pPr>
            <a:r>
              <a:rPr lang="ru-RU" sz="2400" b="1" dirty="0" smtClean="0"/>
              <a:t>3</a:t>
            </a:r>
            <a:r>
              <a:rPr lang="en-US" sz="2400" b="1" i="1" dirty="0" smtClean="0"/>
              <a:t>b</a:t>
            </a:r>
            <a:r>
              <a:rPr lang="ru-RU" sz="2400" b="1" i="1" dirty="0" smtClean="0"/>
              <a:t> = </a:t>
            </a:r>
            <a:r>
              <a:rPr lang="ru-RU" sz="2400" b="1" dirty="0" smtClean="0"/>
              <a:t>4 – 10,</a:t>
            </a:r>
          </a:p>
          <a:p>
            <a:pPr algn="ctr">
              <a:buNone/>
            </a:pPr>
            <a:r>
              <a:rPr lang="ru-RU" sz="2400" b="1" dirty="0" smtClean="0"/>
              <a:t>3</a:t>
            </a:r>
            <a:r>
              <a:rPr lang="en-US" sz="2400" b="1" i="1" dirty="0" smtClean="0"/>
              <a:t>b</a:t>
            </a:r>
            <a:r>
              <a:rPr lang="ru-RU" sz="2400" b="1" i="1" dirty="0" smtClean="0"/>
              <a:t> = </a:t>
            </a:r>
            <a:r>
              <a:rPr lang="en-US" sz="2400" b="1" i="1" dirty="0" smtClean="0"/>
              <a:t>-</a:t>
            </a:r>
            <a:r>
              <a:rPr lang="ru-RU" sz="2400" b="1" dirty="0" smtClean="0"/>
              <a:t>6,</a:t>
            </a:r>
          </a:p>
          <a:p>
            <a:pPr algn="ctr">
              <a:buNone/>
            </a:pPr>
            <a:r>
              <a:rPr lang="en-US" sz="2400" b="1" i="1" dirty="0" smtClean="0"/>
              <a:t>b</a:t>
            </a:r>
            <a:r>
              <a:rPr lang="ru-RU" sz="2400" b="1" i="1" dirty="0" smtClean="0"/>
              <a:t> = </a:t>
            </a:r>
            <a:r>
              <a:rPr lang="en-US" sz="2400" b="1" i="1" dirty="0" smtClean="0"/>
              <a:t>-</a:t>
            </a:r>
            <a:r>
              <a:rPr lang="ru-RU" sz="2400" b="1" dirty="0" smtClean="0"/>
              <a:t>2.</a:t>
            </a:r>
          </a:p>
          <a:p>
            <a:pPr>
              <a:buNone/>
            </a:pPr>
            <a:r>
              <a:rPr lang="ru-RU" sz="2400" b="1" dirty="0" smtClean="0"/>
              <a:t>Как и предыдущей задаче, для нахождения коэффициента </a:t>
            </a:r>
            <a:r>
              <a:rPr lang="ru-RU" sz="2400" b="1" i="1" dirty="0" smtClean="0"/>
              <a:t>с</a:t>
            </a:r>
            <a:r>
              <a:rPr lang="ru-RU" sz="2400" b="1" dirty="0" smtClean="0"/>
              <a:t>  приравняем слагаемые обоих многочленов, не содержащие </a:t>
            </a:r>
            <a:r>
              <a:rPr lang="ru-RU" sz="2400" b="1" i="1" dirty="0" smtClean="0"/>
              <a:t>х:</a:t>
            </a:r>
          </a:p>
          <a:p>
            <a:pPr algn="ctr">
              <a:buNone/>
            </a:pPr>
            <a:r>
              <a:rPr lang="ru-RU" sz="2400" b="1" i="1" dirty="0" smtClean="0"/>
              <a:t>-2с = -10, </a:t>
            </a:r>
            <a:r>
              <a:rPr lang="ru-RU" sz="2400" b="1" dirty="0" smtClean="0"/>
              <a:t>или </a:t>
            </a:r>
            <a:r>
              <a:rPr lang="ru-RU" sz="2400" b="1" i="1" dirty="0" smtClean="0"/>
              <a:t>с = 5</a:t>
            </a:r>
          </a:p>
          <a:p>
            <a:pPr algn="ctr">
              <a:buNone/>
            </a:pPr>
            <a:r>
              <a:rPr lang="ru-RU" sz="2400" b="1" dirty="0" smtClean="0"/>
              <a:t>Сумма</a:t>
            </a:r>
            <a:r>
              <a:rPr lang="ru-RU" sz="2400" b="1" i="1" dirty="0" smtClean="0"/>
              <a:t> </a:t>
            </a:r>
            <a:r>
              <a:rPr lang="en-US" sz="2400" b="1" i="1" dirty="0" smtClean="0"/>
              <a:t>a + b + c = </a:t>
            </a:r>
            <a:r>
              <a:rPr lang="en-US" sz="2400" b="1" dirty="0" smtClean="0"/>
              <a:t>2 - 2 + 5 = 5</a:t>
            </a:r>
            <a:r>
              <a:rPr lang="ru-RU" sz="2400" b="1" dirty="0" smtClean="0"/>
              <a:t>.</a:t>
            </a:r>
            <a:endParaRPr lang="en-US" sz="2400" b="1" dirty="0" smtClean="0"/>
          </a:p>
          <a:p>
            <a:pPr algn="just">
              <a:buNone/>
            </a:pPr>
            <a:r>
              <a:rPr lang="ru-RU" sz="2400" b="1" dirty="0" smtClean="0"/>
              <a:t>Ответ: </a:t>
            </a:r>
            <a:r>
              <a:rPr lang="ru-RU" sz="2400" b="1" u="sng" dirty="0" smtClean="0"/>
              <a:t>5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20413" t="42741" r="9610" b="49802"/>
          <a:stretch>
            <a:fillRect/>
          </a:stretch>
        </p:blipFill>
        <p:spPr bwMode="auto">
          <a:xfrm>
            <a:off x="395536" y="404664"/>
            <a:ext cx="835292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/>
              <a:t>Переходим к разбору задачи А3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 l="31981" t="62760" r="29276" b="16877"/>
          <a:stretch>
            <a:fillRect/>
          </a:stretch>
        </p:blipFill>
        <p:spPr bwMode="auto">
          <a:xfrm>
            <a:off x="539552" y="1700808"/>
            <a:ext cx="835292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Теоретическая справка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/>
              <a:t>Начнем с гиперболы, графика функции </a:t>
            </a:r>
            <a:endParaRPr lang="en-US" sz="2400" b="1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888840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/>
              <a:t>Теоретическая справка</a:t>
            </a:r>
            <a:endParaRPr lang="ru-RU" dirty="0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Обратите внимание, если </a:t>
            </a:r>
            <a:r>
              <a:rPr lang="en-US" sz="2400" b="1" dirty="0" smtClean="0"/>
              <a:t>k&gt;0</a:t>
            </a:r>
            <a:r>
              <a:rPr lang="ru-RU" sz="2400" b="1" dirty="0" smtClean="0"/>
              <a:t> (2, 1, 3, …), то график расположен в правом верхнем и левом нижнем углах </a:t>
            </a:r>
            <a:endParaRPr lang="en-US" sz="2400" b="1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888840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/>
              <a:t>Теоретическая справка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Обратите внимание, если </a:t>
            </a:r>
            <a:r>
              <a:rPr lang="en-US" sz="2400" b="1" dirty="0" smtClean="0"/>
              <a:t>k&lt;0</a:t>
            </a:r>
            <a:r>
              <a:rPr lang="ru-RU" sz="2400" b="1" dirty="0" smtClean="0"/>
              <a:t> (</a:t>
            </a:r>
            <a:r>
              <a:rPr lang="en-US" sz="2400" b="1" dirty="0" smtClean="0"/>
              <a:t>-</a:t>
            </a:r>
            <a:r>
              <a:rPr lang="ru-RU" sz="2400" b="1" dirty="0" smtClean="0"/>
              <a:t>2, </a:t>
            </a:r>
            <a:r>
              <a:rPr lang="en-US" sz="2400" b="1" dirty="0" smtClean="0"/>
              <a:t>-</a:t>
            </a:r>
            <a:r>
              <a:rPr lang="ru-RU" sz="2400" b="1" dirty="0" smtClean="0"/>
              <a:t>1, </a:t>
            </a:r>
            <a:r>
              <a:rPr lang="en-US" sz="2400" b="1" dirty="0" smtClean="0"/>
              <a:t>-</a:t>
            </a:r>
            <a:r>
              <a:rPr lang="ru-RU" sz="2400" b="1" dirty="0" smtClean="0"/>
              <a:t>3, …), то график расположен в левом верхнем и правом нижнем углах </a:t>
            </a:r>
            <a:endParaRPr lang="en-US" sz="2400" b="1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888840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/>
              <a:t>Теоретическая справка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Переход от графика функции                к графику функции</a:t>
            </a:r>
          </a:p>
          <a:p>
            <a:pPr>
              <a:buNone/>
            </a:pPr>
            <a:r>
              <a:rPr lang="ru-RU" sz="2400" b="1" dirty="0" smtClean="0"/>
              <a:t>                              заключается в параллельном переносе </a:t>
            </a:r>
          </a:p>
          <a:p>
            <a:pPr>
              <a:buNone/>
            </a:pPr>
            <a:r>
              <a:rPr lang="ru-RU" sz="2400" b="1" dirty="0" smtClean="0"/>
              <a:t>первоначальной гиперболы на:</a:t>
            </a:r>
          </a:p>
          <a:p>
            <a:pPr algn="ctr">
              <a:buNone/>
            </a:pPr>
            <a:r>
              <a:rPr lang="en-US" sz="2400" b="1" i="1" dirty="0" smtClean="0"/>
              <a:t>a</a:t>
            </a:r>
            <a:r>
              <a:rPr lang="ru-RU" sz="2400" b="1" dirty="0" smtClean="0"/>
              <a:t> единиц вправо по оси О</a:t>
            </a:r>
            <a:r>
              <a:rPr lang="ru-RU" sz="2400" b="1" i="1" dirty="0" smtClean="0"/>
              <a:t>х</a:t>
            </a:r>
            <a:r>
              <a:rPr lang="ru-RU" sz="2400" b="1" dirty="0" smtClean="0"/>
              <a:t> при </a:t>
            </a:r>
            <a:r>
              <a:rPr lang="en-US" sz="2400" b="1" i="1" dirty="0" smtClean="0"/>
              <a:t>a</a:t>
            </a:r>
            <a:r>
              <a:rPr lang="en-US" sz="2400" b="1" dirty="0" smtClean="0"/>
              <a:t>&gt;0</a:t>
            </a:r>
          </a:p>
          <a:p>
            <a:pPr algn="ctr">
              <a:buNone/>
            </a:pPr>
            <a:r>
              <a:rPr lang="en-US" sz="2400" b="1" i="1" dirty="0" smtClean="0"/>
              <a:t>a</a:t>
            </a:r>
            <a:r>
              <a:rPr lang="ru-RU" sz="2400" b="1" dirty="0" smtClean="0"/>
              <a:t> единиц влево по оси О</a:t>
            </a:r>
            <a:r>
              <a:rPr lang="ru-RU" sz="2400" b="1" i="1" dirty="0" smtClean="0"/>
              <a:t>х</a:t>
            </a:r>
            <a:r>
              <a:rPr lang="ru-RU" sz="2400" b="1" dirty="0" smtClean="0"/>
              <a:t> при </a:t>
            </a:r>
            <a:r>
              <a:rPr lang="en-US" sz="2400" b="1" i="1" dirty="0" smtClean="0"/>
              <a:t>a</a:t>
            </a:r>
            <a:r>
              <a:rPr lang="en-US" sz="2400" b="1" dirty="0" smtClean="0"/>
              <a:t>&lt;0</a:t>
            </a:r>
          </a:p>
          <a:p>
            <a:pPr algn="ctr">
              <a:buNone/>
            </a:pPr>
            <a:r>
              <a:rPr lang="en-US" sz="2400" b="1" i="1" dirty="0" smtClean="0"/>
              <a:t>b</a:t>
            </a:r>
            <a:r>
              <a:rPr lang="ru-RU" sz="2400" b="1" dirty="0" smtClean="0"/>
              <a:t> единиц вверх по оси </a:t>
            </a:r>
            <a:r>
              <a:rPr lang="ru-RU" sz="2400" b="1" dirty="0" err="1" smtClean="0"/>
              <a:t>О</a:t>
            </a:r>
            <a:r>
              <a:rPr lang="ru-RU" sz="2400" b="1" i="1" dirty="0" err="1" smtClean="0"/>
              <a:t>у</a:t>
            </a:r>
            <a:r>
              <a:rPr lang="ru-RU" sz="2400" b="1" dirty="0" smtClean="0"/>
              <a:t> при </a:t>
            </a:r>
            <a:r>
              <a:rPr lang="en-US" sz="2400" b="1" i="1" dirty="0" smtClean="0"/>
              <a:t>b</a:t>
            </a:r>
            <a:r>
              <a:rPr lang="en-US" sz="2400" b="1" dirty="0" smtClean="0"/>
              <a:t>&gt;0</a:t>
            </a:r>
          </a:p>
          <a:p>
            <a:pPr algn="ctr">
              <a:buNone/>
            </a:pPr>
            <a:r>
              <a:rPr lang="en-US" sz="2400" b="1" i="1" dirty="0" smtClean="0"/>
              <a:t>b</a:t>
            </a:r>
            <a:r>
              <a:rPr lang="ru-RU" sz="2400" b="1" dirty="0" smtClean="0"/>
              <a:t> единиц вниз по оси </a:t>
            </a:r>
            <a:r>
              <a:rPr lang="ru-RU" sz="2400" b="1" dirty="0" err="1" smtClean="0"/>
              <a:t>О</a:t>
            </a:r>
            <a:r>
              <a:rPr lang="ru-RU" sz="2400" b="1" i="1" dirty="0" err="1" smtClean="0"/>
              <a:t>у</a:t>
            </a:r>
            <a:r>
              <a:rPr lang="ru-RU" sz="2400" b="1" dirty="0" smtClean="0"/>
              <a:t> при </a:t>
            </a:r>
            <a:r>
              <a:rPr lang="en-US" sz="2400" b="1" i="1" dirty="0" smtClean="0"/>
              <a:t>b</a:t>
            </a:r>
            <a:r>
              <a:rPr lang="en-US" sz="2400" b="1" dirty="0" smtClean="0"/>
              <a:t>&lt;0</a:t>
            </a:r>
          </a:p>
          <a:p>
            <a:pPr algn="ctr">
              <a:buNone/>
            </a:pPr>
            <a:endParaRPr lang="en-US" sz="2400" b="1" dirty="0" smtClean="0"/>
          </a:p>
          <a:p>
            <a:pPr algn="ctr"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    </a:t>
            </a:r>
            <a:endParaRPr lang="ru-RU" sz="2400" b="1" dirty="0"/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700808"/>
            <a:ext cx="1819275" cy="695325"/>
          </a:xfrm>
          <a:prstGeom prst="rect">
            <a:avLst/>
          </a:prstGeom>
          <a:noFill/>
        </p:spPr>
      </p:pic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268760"/>
            <a:ext cx="752475" cy="695325"/>
          </a:xfrm>
          <a:prstGeom prst="rect">
            <a:avLst/>
          </a:prstGeom>
          <a:noFill/>
        </p:spPr>
      </p:pic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115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/>
              <a:t>Теоретическая справка</a:t>
            </a:r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/>
              <a:t>Таким образом, в задаче А3 при установлении уравнения гиперболы по ее местоположению в системе координат, нужно учесть следующее.</a:t>
            </a:r>
          </a:p>
          <a:p>
            <a:pPr algn="ctr">
              <a:buNone/>
            </a:pPr>
            <a:r>
              <a:rPr lang="ru-RU" sz="2400" b="1" dirty="0" smtClean="0"/>
              <a:t>ВТОРОЕ: </a:t>
            </a:r>
          </a:p>
          <a:p>
            <a:pPr algn="ctr">
              <a:buNone/>
            </a:pPr>
            <a:r>
              <a:rPr lang="ru-RU" sz="2400" b="1" dirty="0" smtClean="0"/>
              <a:t>куда переместилось начало координат.</a:t>
            </a:r>
          </a:p>
          <a:p>
            <a:pPr algn="ctr">
              <a:buNone/>
            </a:pPr>
            <a:r>
              <a:rPr lang="ru-RU" sz="2400" b="1" dirty="0" smtClean="0"/>
              <a:t>На этот вопрос ответят координаты точки пересечения асимптот (штриховые линии на рисунке).</a:t>
            </a:r>
          </a:p>
          <a:p>
            <a:pPr algn="ctr">
              <a:buNone/>
            </a:pPr>
            <a:r>
              <a:rPr lang="en-US" sz="2400" b="1" i="1" dirty="0" smtClean="0"/>
              <a:t>x&gt;</a:t>
            </a:r>
            <a:r>
              <a:rPr lang="en-US" sz="2400" b="1" dirty="0" smtClean="0"/>
              <a:t>0, </a:t>
            </a:r>
            <a:r>
              <a:rPr lang="en-US" sz="2400" b="1" i="1" dirty="0" smtClean="0"/>
              <a:t>y</a:t>
            </a:r>
            <a:r>
              <a:rPr lang="en-US" sz="2400" b="1" dirty="0" smtClean="0"/>
              <a:t>&gt;0 – </a:t>
            </a:r>
            <a:r>
              <a:rPr lang="ru-RU" sz="2400" b="1" dirty="0" smtClean="0"/>
              <a:t>значит </a:t>
            </a:r>
            <a:r>
              <a:rPr lang="en-US" sz="2400" b="1" i="1" dirty="0" smtClean="0"/>
              <a:t>a</a:t>
            </a:r>
            <a:r>
              <a:rPr lang="en-US" sz="2400" b="1" dirty="0" smtClean="0"/>
              <a:t>&gt;</a:t>
            </a:r>
            <a:r>
              <a:rPr lang="ru-RU" sz="2400" b="1" dirty="0" smtClean="0"/>
              <a:t>0</a:t>
            </a:r>
            <a:r>
              <a:rPr lang="en-US" sz="2400" b="1" dirty="0" smtClean="0"/>
              <a:t>, </a:t>
            </a:r>
            <a:r>
              <a:rPr lang="en-US" sz="2400" b="1" i="1" dirty="0" smtClean="0"/>
              <a:t>b</a:t>
            </a:r>
            <a:r>
              <a:rPr lang="en-US" sz="2400" b="1" dirty="0" smtClean="0"/>
              <a:t>&gt;</a:t>
            </a:r>
            <a:r>
              <a:rPr lang="ru-RU" sz="2400" b="1" dirty="0" smtClean="0"/>
              <a:t>0</a:t>
            </a:r>
            <a:endParaRPr lang="en-US" sz="2400" b="1" dirty="0" smtClean="0"/>
          </a:p>
          <a:p>
            <a:pPr algn="ctr">
              <a:buNone/>
            </a:pPr>
            <a:r>
              <a:rPr lang="en-US" sz="2400" b="1" i="1" dirty="0" smtClean="0"/>
              <a:t>x&gt;</a:t>
            </a:r>
            <a:r>
              <a:rPr lang="en-US" sz="2400" b="1" dirty="0" smtClean="0"/>
              <a:t>0, </a:t>
            </a:r>
            <a:r>
              <a:rPr lang="en-US" sz="2400" b="1" i="1" dirty="0" smtClean="0"/>
              <a:t>y&lt;</a:t>
            </a:r>
            <a:r>
              <a:rPr lang="en-US" sz="2400" b="1" dirty="0" smtClean="0"/>
              <a:t>0 – </a:t>
            </a:r>
            <a:r>
              <a:rPr lang="ru-RU" sz="2400" b="1" dirty="0" smtClean="0"/>
              <a:t>значит </a:t>
            </a:r>
            <a:r>
              <a:rPr lang="en-US" sz="2400" b="1" i="1" dirty="0" smtClean="0"/>
              <a:t>a</a:t>
            </a:r>
            <a:r>
              <a:rPr lang="en-US" sz="2400" b="1" dirty="0" smtClean="0"/>
              <a:t>&gt;</a:t>
            </a:r>
            <a:r>
              <a:rPr lang="ru-RU" sz="2400" b="1" dirty="0" smtClean="0"/>
              <a:t>0</a:t>
            </a:r>
            <a:r>
              <a:rPr lang="en-US" sz="2400" b="1" dirty="0" smtClean="0"/>
              <a:t>, </a:t>
            </a:r>
            <a:r>
              <a:rPr lang="en-US" sz="2400" b="1" i="1" dirty="0" smtClean="0"/>
              <a:t>b&lt;</a:t>
            </a:r>
            <a:r>
              <a:rPr lang="ru-RU" sz="2400" b="1" dirty="0" smtClean="0"/>
              <a:t>0</a:t>
            </a:r>
            <a:endParaRPr lang="en-US" sz="2400" b="1" dirty="0" smtClean="0"/>
          </a:p>
          <a:p>
            <a:pPr algn="ctr">
              <a:buNone/>
            </a:pPr>
            <a:r>
              <a:rPr lang="en-US" sz="2400" b="1" i="1" dirty="0" smtClean="0"/>
              <a:t>x&lt;</a:t>
            </a:r>
            <a:r>
              <a:rPr lang="en-US" sz="2400" b="1" dirty="0" smtClean="0"/>
              <a:t>0, </a:t>
            </a:r>
            <a:r>
              <a:rPr lang="en-US" sz="2400" b="1" i="1" dirty="0" smtClean="0"/>
              <a:t>y</a:t>
            </a:r>
            <a:r>
              <a:rPr lang="en-US" sz="2400" b="1" dirty="0" smtClean="0"/>
              <a:t>&gt;0 – </a:t>
            </a:r>
            <a:r>
              <a:rPr lang="ru-RU" sz="2400" b="1" dirty="0" smtClean="0"/>
              <a:t>значит </a:t>
            </a:r>
            <a:r>
              <a:rPr lang="en-US" sz="2400" b="1" i="1" dirty="0" smtClean="0"/>
              <a:t>a&lt;</a:t>
            </a:r>
            <a:r>
              <a:rPr lang="ru-RU" sz="2400" b="1" dirty="0" smtClean="0"/>
              <a:t>0</a:t>
            </a:r>
            <a:r>
              <a:rPr lang="en-US" sz="2400" b="1" dirty="0" smtClean="0"/>
              <a:t>, </a:t>
            </a:r>
            <a:r>
              <a:rPr lang="en-US" sz="2400" b="1" i="1" dirty="0" smtClean="0"/>
              <a:t>b</a:t>
            </a:r>
            <a:r>
              <a:rPr lang="en-US" sz="2400" b="1" dirty="0" smtClean="0"/>
              <a:t>&gt;</a:t>
            </a:r>
            <a:r>
              <a:rPr lang="ru-RU" sz="2400" b="1" dirty="0" smtClean="0"/>
              <a:t>0</a:t>
            </a:r>
            <a:endParaRPr lang="en-US" sz="2400" b="1" dirty="0" smtClean="0"/>
          </a:p>
          <a:p>
            <a:pPr algn="ctr">
              <a:buNone/>
            </a:pPr>
            <a:r>
              <a:rPr lang="en-US" sz="2400" b="1" i="1" dirty="0" smtClean="0"/>
              <a:t>x&lt;</a:t>
            </a:r>
            <a:r>
              <a:rPr lang="en-US" sz="2400" b="1" dirty="0" smtClean="0"/>
              <a:t>0, </a:t>
            </a:r>
            <a:r>
              <a:rPr lang="en-US" sz="2400" b="1" i="1" dirty="0" smtClean="0"/>
              <a:t>y&lt;</a:t>
            </a:r>
            <a:r>
              <a:rPr lang="en-US" sz="2400" b="1" dirty="0" smtClean="0"/>
              <a:t>0 – </a:t>
            </a:r>
            <a:r>
              <a:rPr lang="ru-RU" sz="2400" b="1" dirty="0" smtClean="0"/>
              <a:t>значит </a:t>
            </a:r>
            <a:r>
              <a:rPr lang="en-US" sz="2400" b="1" i="1" dirty="0" smtClean="0"/>
              <a:t>a&lt;</a:t>
            </a:r>
            <a:r>
              <a:rPr lang="ru-RU" sz="2400" b="1" dirty="0" smtClean="0"/>
              <a:t> 0</a:t>
            </a:r>
            <a:r>
              <a:rPr lang="en-US" sz="2400" b="1" dirty="0" smtClean="0"/>
              <a:t>, </a:t>
            </a:r>
            <a:r>
              <a:rPr lang="en-US" sz="2400" b="1" i="1" dirty="0" smtClean="0"/>
              <a:t>b&lt;</a:t>
            </a:r>
            <a:r>
              <a:rPr lang="ru-RU" sz="2400" b="1" dirty="0" smtClean="0"/>
              <a:t>0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/>
              <a:t>Теоретическая справка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b="1" dirty="0" smtClean="0"/>
              <a:t>Таким образом, в задаче А3 при установлении уравнения гиперболы по ее местоположению в системе координат, нужно учесть следующее.</a:t>
            </a:r>
          </a:p>
          <a:p>
            <a:pPr algn="ctr">
              <a:buNone/>
            </a:pPr>
            <a:r>
              <a:rPr lang="ru-RU" sz="2400" b="1" dirty="0" smtClean="0"/>
              <a:t>ПЕРВОЕ:</a:t>
            </a:r>
          </a:p>
          <a:p>
            <a:pPr algn="ctr">
              <a:buNone/>
            </a:pPr>
            <a:r>
              <a:rPr lang="ru-RU" sz="2400" b="1" dirty="0" smtClean="0"/>
              <a:t>Правый верхний (левый нижний) </a:t>
            </a:r>
          </a:p>
          <a:p>
            <a:pPr algn="ctr">
              <a:buNone/>
            </a:pPr>
            <a:r>
              <a:rPr lang="ru-RU" sz="2400" b="1" dirty="0" smtClean="0"/>
              <a:t>или</a:t>
            </a:r>
            <a:endParaRPr lang="en-US" sz="2400" b="1" dirty="0" smtClean="0"/>
          </a:p>
          <a:p>
            <a:pPr algn="ctr">
              <a:buNone/>
            </a:pPr>
            <a:r>
              <a:rPr lang="ru-RU" sz="2400" b="1" dirty="0" smtClean="0"/>
              <a:t>Левый верхний (правый нижний)?</a:t>
            </a:r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r>
              <a:rPr lang="ru-RU" sz="2400" b="1" dirty="0" smtClean="0"/>
              <a:t>В первом случае числитель дроби </a:t>
            </a:r>
            <a:r>
              <a:rPr lang="en-US" sz="2400" b="1" dirty="0" smtClean="0"/>
              <a:t>&gt;0</a:t>
            </a:r>
          </a:p>
          <a:p>
            <a:pPr algn="ctr">
              <a:buNone/>
            </a:pPr>
            <a:r>
              <a:rPr lang="ru-RU" sz="2400" b="1" dirty="0" smtClean="0"/>
              <a:t>Во втором случае числитель дроби </a:t>
            </a:r>
            <a:r>
              <a:rPr lang="en-US" sz="2400" b="1" dirty="0" smtClean="0"/>
              <a:t>&lt;0</a:t>
            </a:r>
          </a:p>
          <a:p>
            <a:pPr algn="ctr"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   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485740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Вот так выглядит часть А: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СТРУКТУРА БИЛЕТА ПО МАТЕМАТИКЕ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29332" t="13345" r="26898" b="8665"/>
          <a:stretch>
            <a:fillRect/>
          </a:stretch>
        </p:blipFill>
        <p:spPr bwMode="auto">
          <a:xfrm>
            <a:off x="467544" y="1844824"/>
            <a:ext cx="345638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 l="29332" t="14385" r="26909" b="7972"/>
          <a:stretch>
            <a:fillRect/>
          </a:stretch>
        </p:blipFill>
        <p:spPr bwMode="auto">
          <a:xfrm>
            <a:off x="4355976" y="1844824"/>
            <a:ext cx="367240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/>
              <a:t>ВЕРНЕМСЯ К ЗАДАЧЕ А3</a:t>
            </a:r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Из рисунка видно:</a:t>
            </a:r>
          </a:p>
          <a:p>
            <a:pPr>
              <a:buNone/>
            </a:pPr>
            <a:r>
              <a:rPr lang="ru-RU" sz="2400" b="1" dirty="0" smtClean="0"/>
              <a:t>ветки расположены в левом верхнем (правом нижнем углу), значит числитель дроби </a:t>
            </a:r>
            <a:r>
              <a:rPr lang="en-US" sz="2400" b="1" dirty="0" smtClean="0"/>
              <a:t>&lt;0</a:t>
            </a:r>
            <a:r>
              <a:rPr lang="ru-RU" sz="2400" b="1" dirty="0" smtClean="0"/>
              <a:t>. Из 5 вариантов ответов </a:t>
            </a:r>
          </a:p>
          <a:p>
            <a:pPr>
              <a:buNone/>
            </a:pPr>
            <a:r>
              <a:rPr lang="ru-RU" sz="2400" b="1" dirty="0" smtClean="0"/>
              <a:t>                                                    нас устраивают все, кроме № 4</a:t>
            </a:r>
          </a:p>
          <a:p>
            <a:pPr>
              <a:buNone/>
            </a:pPr>
            <a:r>
              <a:rPr lang="ru-RU" sz="2400" b="1" dirty="0" smtClean="0"/>
              <a:t>                                                   (где знак + перед дробью):</a:t>
            </a:r>
          </a:p>
          <a:p>
            <a:pPr>
              <a:buNone/>
            </a:pPr>
            <a:r>
              <a:rPr lang="ru-RU" sz="2400" b="1" dirty="0" smtClean="0"/>
              <a:t>                                                     </a:t>
            </a:r>
            <a:endParaRPr lang="ru-RU" sz="2400" b="1" dirty="0"/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 l="52688" t="62760" r="29276" b="16877"/>
          <a:stretch>
            <a:fillRect/>
          </a:stretch>
        </p:blipFill>
        <p:spPr bwMode="auto">
          <a:xfrm>
            <a:off x="323528" y="2708920"/>
            <a:ext cx="360040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2" cstate="print"/>
          <a:srcRect l="31981" t="68083" r="58505" b="16877"/>
          <a:stretch>
            <a:fillRect/>
          </a:stretch>
        </p:blipFill>
        <p:spPr bwMode="auto">
          <a:xfrm>
            <a:off x="6804248" y="3573016"/>
            <a:ext cx="1511681" cy="227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множение 9"/>
          <p:cNvSpPr/>
          <p:nvPr/>
        </p:nvSpPr>
        <p:spPr>
          <a:xfrm>
            <a:off x="6444208" y="4941168"/>
            <a:ext cx="360040" cy="36004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/>
              <a:t>ЗАДАЧА А3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Также из рисунка видно:</a:t>
            </a:r>
          </a:p>
          <a:p>
            <a:pPr>
              <a:buNone/>
            </a:pPr>
            <a:r>
              <a:rPr lang="ru-RU" sz="2400" b="1" dirty="0" smtClean="0"/>
              <a:t>Координаты точки пересечения асимптот (-1, -2). Значит, </a:t>
            </a:r>
          </a:p>
          <a:p>
            <a:pPr>
              <a:buNone/>
            </a:pPr>
            <a:r>
              <a:rPr lang="ru-RU" sz="2400" b="1" dirty="0" smtClean="0"/>
              <a:t> </a:t>
            </a:r>
            <a:r>
              <a:rPr lang="en-US" sz="2400" b="1" i="1" dirty="0" smtClean="0"/>
              <a:t>b</a:t>
            </a:r>
            <a:r>
              <a:rPr lang="en-US" sz="2400" b="1" dirty="0" smtClean="0"/>
              <a:t> = </a:t>
            </a:r>
            <a:r>
              <a:rPr lang="ru-RU" sz="2400" b="1" dirty="0" smtClean="0"/>
              <a:t>-2. </a:t>
            </a:r>
            <a:r>
              <a:rPr lang="en-US" sz="2400" b="1" i="1" dirty="0" smtClean="0"/>
              <a:t>b</a:t>
            </a:r>
            <a:r>
              <a:rPr lang="en-US" sz="2400" b="1" dirty="0" smtClean="0"/>
              <a:t> = </a:t>
            </a:r>
            <a:r>
              <a:rPr lang="ru-RU" sz="2400" b="1" dirty="0" smtClean="0"/>
              <a:t>-2 устраивают все, кроме № 3, 5:</a:t>
            </a:r>
          </a:p>
          <a:p>
            <a:pPr>
              <a:buNone/>
            </a:pPr>
            <a:r>
              <a:rPr lang="ru-RU" sz="2400" b="1" dirty="0" smtClean="0"/>
              <a:t>                                                     </a:t>
            </a:r>
            <a:endParaRPr lang="ru-RU" sz="2400" b="1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52688" t="62760" r="29276" b="16877"/>
          <a:stretch>
            <a:fillRect/>
          </a:stretch>
        </p:blipFill>
        <p:spPr bwMode="auto">
          <a:xfrm>
            <a:off x="323528" y="2708920"/>
            <a:ext cx="360040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2" cstate="print"/>
          <a:srcRect l="31981" t="68083" r="58505" b="16877"/>
          <a:stretch>
            <a:fillRect/>
          </a:stretch>
        </p:blipFill>
        <p:spPr bwMode="auto">
          <a:xfrm>
            <a:off x="6804248" y="3573016"/>
            <a:ext cx="1511681" cy="227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множение 7"/>
          <p:cNvSpPr/>
          <p:nvPr/>
        </p:nvSpPr>
        <p:spPr>
          <a:xfrm>
            <a:off x="6516216" y="4941168"/>
            <a:ext cx="360040" cy="36004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множение 8"/>
          <p:cNvSpPr/>
          <p:nvPr/>
        </p:nvSpPr>
        <p:spPr>
          <a:xfrm>
            <a:off x="6516216" y="4509120"/>
            <a:ext cx="360040" cy="36004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множение 9"/>
          <p:cNvSpPr/>
          <p:nvPr/>
        </p:nvSpPr>
        <p:spPr>
          <a:xfrm>
            <a:off x="6516216" y="5373216"/>
            <a:ext cx="360040" cy="36004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/>
              <a:t>ЗАДАЧА А3</a:t>
            </a:r>
            <a:endParaRPr lang="ru-RU" dirty="0"/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/>
              <a:t>Также из рисунка видно:</a:t>
            </a:r>
          </a:p>
          <a:p>
            <a:pPr>
              <a:buNone/>
            </a:pPr>
            <a:r>
              <a:rPr lang="ru-RU" sz="2400" b="1" dirty="0" smtClean="0"/>
              <a:t>Координаты точки пересечения асимптот (-1, -2). Значит, </a:t>
            </a:r>
          </a:p>
          <a:p>
            <a:pPr>
              <a:buNone/>
            </a:pPr>
            <a:r>
              <a:rPr lang="ru-RU" sz="2400" b="1" dirty="0" smtClean="0"/>
              <a:t> </a:t>
            </a:r>
            <a:r>
              <a:rPr lang="en-US" sz="2400" b="1" i="1" dirty="0" smtClean="0"/>
              <a:t>a</a:t>
            </a:r>
            <a:r>
              <a:rPr lang="en-US" sz="2400" b="1" dirty="0" smtClean="0"/>
              <a:t> = </a:t>
            </a:r>
            <a:r>
              <a:rPr lang="ru-RU" sz="2400" b="1" dirty="0" smtClean="0"/>
              <a:t>-1. Подставим в                               </a:t>
            </a:r>
            <a:r>
              <a:rPr lang="en-US" sz="2400" b="1" i="1" dirty="0" smtClean="0"/>
              <a:t>a</a:t>
            </a:r>
            <a:r>
              <a:rPr lang="en-US" sz="2400" b="1" dirty="0" smtClean="0"/>
              <a:t> = </a:t>
            </a:r>
            <a:r>
              <a:rPr lang="ru-RU" sz="2400" b="1" dirty="0" smtClean="0"/>
              <a:t>-1. Отпадет  №  1 </a:t>
            </a:r>
          </a:p>
          <a:p>
            <a:pPr>
              <a:buNone/>
            </a:pPr>
            <a:r>
              <a:rPr lang="ru-RU" sz="2400" b="1" dirty="0" smtClean="0"/>
              <a:t>                                               (                            (должно быть </a:t>
            </a:r>
            <a:r>
              <a:rPr lang="en-US" sz="2400" b="1" i="1" dirty="0" smtClean="0"/>
              <a:t>x</a:t>
            </a:r>
            <a:r>
              <a:rPr lang="en-US" sz="2400" b="1" dirty="0" smtClean="0"/>
              <a:t>+1</a:t>
            </a:r>
            <a:r>
              <a:rPr lang="ru-RU" sz="2400" b="1" dirty="0" smtClean="0"/>
              <a:t>):</a:t>
            </a:r>
          </a:p>
          <a:p>
            <a:pPr>
              <a:buNone/>
            </a:pPr>
            <a:r>
              <a:rPr lang="ru-RU" sz="2400" b="1" dirty="0" smtClean="0"/>
              <a:t>                                                     </a:t>
            </a: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                                                  </a:t>
            </a:r>
            <a:r>
              <a:rPr lang="ru-RU" sz="2400" b="1" dirty="0" smtClean="0"/>
              <a:t>Ответ: </a:t>
            </a:r>
            <a:r>
              <a:rPr lang="ru-RU" sz="2400" b="1" u="sng" dirty="0" smtClean="0"/>
              <a:t>2</a:t>
            </a:r>
            <a:endParaRPr lang="ru-RU" sz="2400" b="1" u="sng" dirty="0"/>
          </a:p>
        </p:txBody>
      </p:sp>
      <p:pic>
        <p:nvPicPr>
          <p:cNvPr id="13" name="Рисунок 12"/>
          <p:cNvPicPr/>
          <p:nvPr/>
        </p:nvPicPr>
        <p:blipFill>
          <a:blip r:embed="rId2" cstate="print"/>
          <a:srcRect l="52688" t="62760" r="29276" b="16877"/>
          <a:stretch>
            <a:fillRect/>
          </a:stretch>
        </p:blipFill>
        <p:spPr bwMode="auto">
          <a:xfrm>
            <a:off x="323528" y="2708920"/>
            <a:ext cx="360040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2" cstate="print"/>
          <a:srcRect l="31981" t="68083" r="58505" b="16877"/>
          <a:stretch>
            <a:fillRect/>
          </a:stretch>
        </p:blipFill>
        <p:spPr bwMode="auto">
          <a:xfrm>
            <a:off x="6804248" y="3573016"/>
            <a:ext cx="1511681" cy="227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Умножение 14"/>
          <p:cNvSpPr/>
          <p:nvPr/>
        </p:nvSpPr>
        <p:spPr>
          <a:xfrm>
            <a:off x="6516216" y="4941168"/>
            <a:ext cx="360040" cy="36004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множение 15"/>
          <p:cNvSpPr/>
          <p:nvPr/>
        </p:nvSpPr>
        <p:spPr>
          <a:xfrm>
            <a:off x="6516216" y="4509120"/>
            <a:ext cx="360040" cy="36004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множение 16"/>
          <p:cNvSpPr/>
          <p:nvPr/>
        </p:nvSpPr>
        <p:spPr>
          <a:xfrm>
            <a:off x="6516216" y="5373216"/>
            <a:ext cx="360040" cy="36004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2132856"/>
            <a:ext cx="1819275" cy="695325"/>
          </a:xfrm>
          <a:prstGeom prst="rect">
            <a:avLst/>
          </a:prstGeom>
          <a:noFill/>
        </p:spPr>
      </p:pic>
      <p:sp>
        <p:nvSpPr>
          <p:cNvPr id="20" name="Умножение 19"/>
          <p:cNvSpPr/>
          <p:nvPr/>
        </p:nvSpPr>
        <p:spPr>
          <a:xfrm>
            <a:off x="6516216" y="3645024"/>
            <a:ext cx="360040" cy="36004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980728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Решите </a:t>
            </a:r>
            <a:r>
              <a:rPr lang="ru-RU" b="1" dirty="0" smtClean="0"/>
              <a:t>задачу А3 по памяти!</a:t>
            </a:r>
          </a:p>
          <a:p>
            <a:pPr algn="ctr"/>
            <a:r>
              <a:rPr lang="ru-RU" b="1" dirty="0" smtClean="0"/>
              <a:t>Ответ Вам уже известен.</a:t>
            </a:r>
          </a:p>
          <a:p>
            <a:pPr algn="ctr"/>
            <a:r>
              <a:rPr lang="ru-RU" b="1" dirty="0" smtClean="0"/>
              <a:t>Теперь его нужно получить самостоятельно!</a:t>
            </a:r>
            <a:endParaRPr lang="ru-RU" b="1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31981" t="62760" r="29276" b="16877"/>
          <a:stretch>
            <a:fillRect/>
          </a:stretch>
        </p:blipFill>
        <p:spPr bwMode="auto">
          <a:xfrm>
            <a:off x="539552" y="2276872"/>
            <a:ext cx="835292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616" y="620688"/>
            <a:ext cx="72728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mtClean="0"/>
              <a:t>Решите </a:t>
            </a:r>
            <a:r>
              <a:rPr lang="ru-RU" sz="2400" b="1" dirty="0" smtClean="0"/>
              <a:t>самостоятельно аналог задачи А3: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dirty="0" smtClean="0"/>
              <a:t>Решение на следующем слайде. </a:t>
            </a:r>
            <a:br>
              <a:rPr lang="ru-RU" sz="2400" b="1" dirty="0" smtClean="0"/>
            </a:br>
            <a:r>
              <a:rPr lang="ru-RU" sz="2400" b="1" dirty="0" smtClean="0"/>
              <a:t>Сверьте свой ответ. </a:t>
            </a:r>
            <a:br>
              <a:rPr lang="ru-RU" sz="2400" b="1" dirty="0" smtClean="0"/>
            </a:br>
            <a:r>
              <a:rPr lang="ru-RU" sz="2400" b="1" dirty="0" smtClean="0"/>
              <a:t>Если ответ не совпал, разберите решение и воспроизведите на память!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88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7442398" cy="277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ru-RU" dirty="0" smtClean="0"/>
              <a:t>Аналог задачи А3</a:t>
            </a:r>
            <a:endParaRPr lang="ru-RU" dirty="0"/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7442398" cy="277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547223" y="4365104"/>
            <a:ext cx="616239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k&gt;0</a:t>
            </a:r>
            <a:r>
              <a:rPr lang="ru-RU" sz="2400" b="1" dirty="0" smtClean="0"/>
              <a:t> (правый верхний угол, + перед дробью);</a:t>
            </a:r>
          </a:p>
          <a:p>
            <a:r>
              <a:rPr lang="en-US" sz="2400" b="1" i="1" dirty="0" smtClean="0"/>
              <a:t>a</a:t>
            </a:r>
            <a:r>
              <a:rPr lang="en-US" sz="2400" b="1" dirty="0" smtClean="0"/>
              <a:t>=-3</a:t>
            </a:r>
            <a:r>
              <a:rPr lang="ru-RU" sz="2400" b="1" dirty="0" smtClean="0"/>
              <a:t> – это значит, </a:t>
            </a:r>
            <a:r>
              <a:rPr lang="en-US" sz="2400" b="1" dirty="0" smtClean="0"/>
              <a:t>x + 3</a:t>
            </a:r>
            <a:r>
              <a:rPr lang="ru-RU" sz="2400" b="1" dirty="0" smtClean="0"/>
              <a:t> знаменатель,</a:t>
            </a:r>
          </a:p>
          <a:p>
            <a:r>
              <a:rPr lang="en-US" sz="2400" b="1" dirty="0" smtClean="0"/>
              <a:t> </a:t>
            </a:r>
            <a:r>
              <a:rPr lang="en-US" sz="2400" b="1" i="1" dirty="0" smtClean="0"/>
              <a:t>b</a:t>
            </a:r>
            <a:r>
              <a:rPr lang="en-US" sz="2400" b="1" dirty="0" smtClean="0"/>
              <a:t>=2 </a:t>
            </a:r>
            <a:r>
              <a:rPr lang="ru-RU" sz="2400" b="1" dirty="0" smtClean="0"/>
              <a:t>– это значит,</a:t>
            </a:r>
            <a:r>
              <a:rPr lang="en-US" sz="2400" b="1" dirty="0" smtClean="0"/>
              <a:t> </a:t>
            </a:r>
            <a:r>
              <a:rPr lang="ru-RU" sz="2400" b="1" dirty="0" smtClean="0"/>
              <a:t>целая часть 2</a:t>
            </a:r>
          </a:p>
          <a:p>
            <a:r>
              <a:rPr lang="ru-RU" sz="2400" b="1" dirty="0" smtClean="0"/>
              <a:t>Ответ: </a:t>
            </a:r>
            <a:r>
              <a:rPr lang="ru-RU" sz="2400" b="1" u="sng" dirty="0" smtClean="0"/>
              <a:t>2</a:t>
            </a:r>
            <a:endParaRPr lang="ru-RU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/>
              <a:t>Переходим к разбору задачи А13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Уравнение геометрического места точек на плоскости 𝑂𝑋𝑌 , равноудаленных от точек 𝐴(4; 5) и 𝐵(2; 7), имеет вид </a:t>
            </a:r>
          </a:p>
          <a:p>
            <a:pPr marL="457200" indent="-457200">
              <a:buAutoNum type="arabicParenR"/>
            </a:pPr>
            <a:r>
              <a:rPr lang="ru-RU" sz="2400" b="1" dirty="0" smtClean="0"/>
              <a:t>𝑥 − 𝑦 + 3 = 0 </a:t>
            </a:r>
          </a:p>
          <a:p>
            <a:pPr marL="457200" indent="-457200">
              <a:buAutoNum type="arabicParenR"/>
            </a:pPr>
            <a:r>
              <a:rPr lang="ru-RU" sz="2400" b="1" dirty="0" smtClean="0"/>
              <a:t>𝑥 − 𝑦 − 3 = 0 </a:t>
            </a:r>
          </a:p>
          <a:p>
            <a:pPr marL="457200" indent="-457200">
              <a:buAutoNum type="arabicParenR"/>
            </a:pPr>
            <a:r>
              <a:rPr lang="ru-RU" sz="2400" b="1" dirty="0" smtClean="0"/>
              <a:t>2𝑥 − 𝑦 − 3 = 0 </a:t>
            </a:r>
          </a:p>
          <a:p>
            <a:pPr marL="457200" indent="-457200">
              <a:buAutoNum type="arabicParenR"/>
            </a:pPr>
            <a:r>
              <a:rPr lang="ru-RU" sz="2400" b="1" dirty="0" smtClean="0"/>
              <a:t>𝑥 + 𝑦 − 3 = 0 </a:t>
            </a:r>
          </a:p>
          <a:p>
            <a:pPr marL="457200" indent="-457200">
              <a:buAutoNum type="arabicParenR"/>
            </a:pPr>
            <a:r>
              <a:rPr lang="ru-RU" sz="2400" b="1" dirty="0" smtClean="0"/>
              <a:t>𝑥 + 𝑦 + 3 = 0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49817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400" dirty="0" smtClean="0"/>
              <a:t>Задача А13. Уравнение геометрического места точек на плоскости 𝑂𝑋𝑌 , равноудаленных от точек 𝐴(4; 5) и 𝐵(2; 7), имеет вид 1) 𝑥 − 𝑦 + 3 = 0 2) 𝑥 − 𝑦 − 3 = 0 3) 2𝑥 − 𝑦 − 3 = 0 4) 𝑥 + 𝑦 − 3 = 0 5) 𝑥 + 𝑦 + 3 = 0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>
              <a:buNone/>
            </a:pPr>
            <a:endParaRPr lang="ru-RU" sz="2600" b="1" dirty="0" smtClean="0"/>
          </a:p>
          <a:p>
            <a:pPr fontAlgn="base">
              <a:buNone/>
            </a:pPr>
            <a:r>
              <a:rPr lang="ru-RU" sz="2600" b="1" dirty="0" smtClean="0"/>
              <a:t>Решать задачу будем следующим образом:</a:t>
            </a:r>
          </a:p>
          <a:p>
            <a:pPr fontAlgn="base">
              <a:buNone/>
            </a:pPr>
            <a:r>
              <a:rPr lang="ru-RU" sz="2600" b="1" dirty="0" smtClean="0"/>
              <a:t>вспомним формулу для нахождения расстояния между точками на плоскости</a:t>
            </a:r>
          </a:p>
          <a:p>
            <a:pPr fontAlgn="base">
              <a:buNone/>
            </a:pPr>
            <a:r>
              <a:rPr lang="ru-RU" sz="2600" b="1" dirty="0" smtClean="0"/>
              <a:t>                                                                               ;</a:t>
            </a:r>
          </a:p>
          <a:p>
            <a:pPr fontAlgn="base">
              <a:buNone/>
            </a:pPr>
            <a:r>
              <a:rPr lang="ru-RU" sz="2600" b="1" dirty="0" smtClean="0"/>
              <a:t>обозначим точки, равноудаленные от </a:t>
            </a:r>
            <a:r>
              <a:rPr lang="ru-RU" sz="2600" b="1" i="1" dirty="0" smtClean="0"/>
              <a:t>А</a:t>
            </a:r>
            <a:r>
              <a:rPr lang="ru-RU" sz="2600" b="1" dirty="0" smtClean="0"/>
              <a:t> и </a:t>
            </a:r>
            <a:r>
              <a:rPr lang="ru-RU" sz="2600" b="1" i="1" dirty="0" smtClean="0"/>
              <a:t>В,</a:t>
            </a:r>
            <a:r>
              <a:rPr lang="ru-RU" sz="2600" b="1" dirty="0" smtClean="0"/>
              <a:t> координатами (</a:t>
            </a:r>
            <a:r>
              <a:rPr lang="ru-RU" sz="2600" b="1" i="1" dirty="0" err="1" smtClean="0"/>
              <a:t>x</a:t>
            </a:r>
            <a:r>
              <a:rPr lang="ru-RU" sz="2600" b="1" i="1" dirty="0" smtClean="0"/>
              <a:t>; </a:t>
            </a:r>
            <a:r>
              <a:rPr lang="ru-RU" sz="2600" b="1" i="1" dirty="0" err="1" smtClean="0"/>
              <a:t>y</a:t>
            </a:r>
            <a:r>
              <a:rPr lang="ru-RU" sz="2600" b="1" dirty="0" smtClean="0"/>
              <a:t>);</a:t>
            </a:r>
          </a:p>
          <a:p>
            <a:pPr fontAlgn="base">
              <a:buNone/>
            </a:pPr>
            <a:r>
              <a:rPr lang="ru-RU" sz="2600" b="1" dirty="0" smtClean="0"/>
              <a:t>запишем расстояния между точкой </a:t>
            </a:r>
            <a:r>
              <a:rPr lang="ru-RU" sz="2600" b="1" i="1" dirty="0" smtClean="0"/>
              <a:t>А</a:t>
            </a:r>
            <a:r>
              <a:rPr lang="ru-RU" sz="2600" b="1" dirty="0" smtClean="0"/>
              <a:t> и (</a:t>
            </a:r>
            <a:r>
              <a:rPr lang="ru-RU" sz="2600" b="1" i="1" dirty="0" err="1" smtClean="0"/>
              <a:t>x</a:t>
            </a:r>
            <a:r>
              <a:rPr lang="ru-RU" sz="2600" b="1" i="1" dirty="0" smtClean="0"/>
              <a:t>; </a:t>
            </a:r>
            <a:r>
              <a:rPr lang="ru-RU" sz="2600" b="1" i="1" dirty="0" err="1" smtClean="0"/>
              <a:t>y</a:t>
            </a:r>
            <a:r>
              <a:rPr lang="ru-RU" sz="2600" b="1" dirty="0" smtClean="0"/>
              <a:t>);</a:t>
            </a:r>
          </a:p>
          <a:p>
            <a:pPr fontAlgn="base">
              <a:buNone/>
            </a:pPr>
            <a:r>
              <a:rPr lang="ru-RU" sz="2600" b="1" dirty="0" smtClean="0"/>
              <a:t>запишем расстояние между точками </a:t>
            </a:r>
            <a:r>
              <a:rPr lang="ru-RU" sz="2600" b="1" i="1" dirty="0" smtClean="0"/>
              <a:t>B</a:t>
            </a:r>
            <a:r>
              <a:rPr lang="ru-RU" sz="2600" b="1" dirty="0" smtClean="0"/>
              <a:t> и (</a:t>
            </a:r>
            <a:r>
              <a:rPr lang="ru-RU" sz="2600" b="1" i="1" dirty="0" err="1" smtClean="0"/>
              <a:t>x</a:t>
            </a:r>
            <a:r>
              <a:rPr lang="ru-RU" sz="2600" b="1" i="1" dirty="0" smtClean="0"/>
              <a:t>; </a:t>
            </a:r>
            <a:r>
              <a:rPr lang="ru-RU" sz="2600" b="1" i="1" dirty="0" err="1" smtClean="0"/>
              <a:t>y</a:t>
            </a:r>
            <a:r>
              <a:rPr lang="ru-RU" sz="2600" b="1" dirty="0" smtClean="0"/>
              <a:t>);</a:t>
            </a:r>
          </a:p>
          <a:p>
            <a:pPr fontAlgn="base">
              <a:buNone/>
            </a:pPr>
            <a:r>
              <a:rPr lang="ru-RU" sz="2600" b="1" dirty="0" smtClean="0"/>
              <a:t>приравняем расстояния и выразим одну переменную через другую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577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3068960"/>
            <a:ext cx="3819525" cy="447675"/>
          </a:xfrm>
          <a:prstGeom prst="rect">
            <a:avLst/>
          </a:prstGeom>
          <a:noFill/>
        </p:spPr>
      </p:pic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42617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400" dirty="0" smtClean="0"/>
              <a:t>Задача А13. Уравнение геометрического места точек на плоскости 𝑂𝑋𝑌 , равноудаленных от точек 𝐴(4; 5) и 𝐵(2; 7), имеет вид 1) 𝑥 − 𝑦 + 3 = 0 2) 𝑥 − 𝑦 − 3 = 0 3) 2𝑥 − 𝑦 − 3 = 0 4) 𝑥 + 𝑦 − 3 = 0 5) 𝑥 + 𝑦 + 3 = 0</a:t>
            </a:r>
            <a:endParaRPr lang="ru-RU" sz="2400" dirty="0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fontAlgn="base">
              <a:buNone/>
            </a:pPr>
            <a:endParaRPr lang="ru-RU" sz="2600" b="1" dirty="0" smtClean="0"/>
          </a:p>
          <a:p>
            <a:pPr fontAlgn="base">
              <a:buNone/>
            </a:pPr>
            <a:r>
              <a:rPr lang="ru-RU" sz="2600" b="1" dirty="0" smtClean="0"/>
              <a:t>Расстояние </a:t>
            </a:r>
            <a:r>
              <a:rPr lang="ru-RU" sz="2600" b="1" i="1" dirty="0" smtClean="0"/>
              <a:t>АХ</a:t>
            </a:r>
            <a:r>
              <a:rPr lang="ru-RU" sz="2600" b="1" dirty="0" smtClean="0"/>
              <a:t> равно </a:t>
            </a:r>
          </a:p>
          <a:p>
            <a:pPr fontAlgn="base">
              <a:buNone/>
            </a:pPr>
            <a:endParaRPr lang="ru-RU" sz="2600" b="1" dirty="0" smtClean="0"/>
          </a:p>
          <a:p>
            <a:pPr fontAlgn="base">
              <a:buNone/>
            </a:pPr>
            <a:r>
              <a:rPr lang="ru-RU" sz="2600" b="1" dirty="0" smtClean="0"/>
              <a:t>Расстояние </a:t>
            </a:r>
            <a:r>
              <a:rPr lang="ru-RU" sz="2600" b="1" i="1" dirty="0" smtClean="0"/>
              <a:t>ВХ</a:t>
            </a:r>
            <a:r>
              <a:rPr lang="ru-RU" sz="2600" b="1" dirty="0" smtClean="0"/>
              <a:t> равно</a:t>
            </a:r>
          </a:p>
          <a:p>
            <a:pPr fontAlgn="base">
              <a:buNone/>
            </a:pPr>
            <a:endParaRPr lang="ru-RU" sz="2600" b="1" dirty="0" smtClean="0"/>
          </a:p>
          <a:p>
            <a:pPr fontAlgn="base">
              <a:buNone/>
            </a:pPr>
            <a:r>
              <a:rPr lang="ru-RU" sz="2600" b="1" dirty="0" smtClean="0"/>
              <a:t>Приравняем </a:t>
            </a:r>
            <a:r>
              <a:rPr lang="ru-RU" sz="2600" b="1" i="1" dirty="0" smtClean="0"/>
              <a:t>АХ </a:t>
            </a:r>
            <a:r>
              <a:rPr lang="ru-RU" sz="2600" b="1" dirty="0" smtClean="0"/>
              <a:t>и</a:t>
            </a:r>
            <a:r>
              <a:rPr lang="ru-RU" sz="2600" b="1" i="1" dirty="0" smtClean="0"/>
              <a:t> ВХ:</a:t>
            </a:r>
          </a:p>
          <a:p>
            <a:pPr fontAlgn="base">
              <a:buNone/>
            </a:pPr>
            <a:endParaRPr lang="ru-RU" sz="2600" b="1" i="1" dirty="0" smtClean="0"/>
          </a:p>
          <a:p>
            <a:pPr fontAlgn="base">
              <a:buNone/>
            </a:pPr>
            <a:r>
              <a:rPr lang="ru-RU" sz="2600" b="1" dirty="0" smtClean="0"/>
              <a:t>Получим:</a:t>
            </a:r>
          </a:p>
          <a:p>
            <a:pPr fontAlgn="base">
              <a:buNone/>
            </a:pPr>
            <a:r>
              <a:rPr lang="ru-RU" sz="2600" b="1" dirty="0" smtClean="0"/>
              <a:t> </a:t>
            </a:r>
          </a:p>
          <a:p>
            <a:pPr fontAlgn="base">
              <a:buNone/>
            </a:pPr>
            <a:endParaRPr lang="ru-RU" sz="2600" b="1" dirty="0" smtClean="0"/>
          </a:p>
          <a:p>
            <a:pPr fontAlgn="base">
              <a:buNone/>
            </a:pPr>
            <a:endParaRPr lang="ru-RU" sz="2600" b="1" dirty="0" smtClean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1628800"/>
            <a:ext cx="3819525" cy="447675"/>
          </a:xfrm>
          <a:prstGeom prst="rect">
            <a:avLst/>
          </a:prstGeom>
          <a:noFill/>
        </p:spPr>
      </p:pic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2564904"/>
            <a:ext cx="4000500" cy="447675"/>
          </a:xfrm>
          <a:prstGeom prst="rect">
            <a:avLst/>
          </a:prstGeom>
          <a:noFill/>
        </p:spPr>
      </p:pic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3501008"/>
            <a:ext cx="4010025" cy="447675"/>
          </a:xfrm>
          <a:prstGeom prst="rect">
            <a:avLst/>
          </a:prstGeom>
          <a:noFill/>
        </p:spPr>
      </p:pic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47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4765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4581128"/>
            <a:ext cx="5667375" cy="371475"/>
          </a:xfrm>
          <a:prstGeom prst="rect">
            <a:avLst/>
          </a:prstGeom>
          <a:noFill/>
        </p:spPr>
      </p:pic>
      <p:sp>
        <p:nvSpPr>
          <p:cNvPr id="747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4767" name="Picture 1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5445224"/>
            <a:ext cx="52959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3541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400" dirty="0" smtClean="0"/>
              <a:t>Задача А13. Уравнение геометрического места точек на плоскости 𝑂𝑋𝑌 , равноудаленных от точек 𝐴(4; 5) и 𝐵(2; 7), имеет вид 1) 𝑥 − 𝑦 + 3 = 0 2) 𝑥 − 𝑦 − 3 = 0 3) 2𝑥 − 𝑦 − 3 = 0 4) 𝑥 + 𝑦 − 3 = 0 5) 𝑥 + 𝑦 + 3 = 0</a:t>
            </a:r>
            <a:endParaRPr lang="ru-RU" sz="2400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/>
          </a:bodyPr>
          <a:lstStyle/>
          <a:p>
            <a:pPr fontAlgn="base">
              <a:buNone/>
            </a:pPr>
            <a:endParaRPr lang="ru-RU" sz="2600" b="1" dirty="0" smtClean="0"/>
          </a:p>
          <a:p>
            <a:pPr fontAlgn="base">
              <a:buNone/>
            </a:pPr>
            <a:endParaRPr lang="ru-RU" sz="2600" b="1" dirty="0" smtClean="0"/>
          </a:p>
          <a:p>
            <a:pPr fontAlgn="base">
              <a:buNone/>
            </a:pPr>
            <a:endParaRPr lang="ru-RU" sz="2600" b="1" dirty="0" smtClean="0"/>
          </a:p>
          <a:p>
            <a:pPr fontAlgn="base">
              <a:buNone/>
            </a:pPr>
            <a:r>
              <a:rPr lang="ru-RU" sz="2600" b="1" dirty="0" smtClean="0"/>
              <a:t>Раскроем скобки и приведем подобные слагаемые:</a:t>
            </a:r>
          </a:p>
          <a:p>
            <a:pPr fontAlgn="base">
              <a:buNone/>
            </a:pPr>
            <a:endParaRPr lang="ru-RU" sz="2600" b="1" dirty="0" smtClean="0"/>
          </a:p>
          <a:p>
            <a:pPr fontAlgn="base">
              <a:buNone/>
            </a:pPr>
            <a:endParaRPr lang="ru-RU" sz="2600" b="1" i="1" dirty="0" smtClean="0"/>
          </a:p>
          <a:p>
            <a:pPr fontAlgn="base">
              <a:buNone/>
            </a:pPr>
            <a:endParaRPr lang="ru-RU" sz="2600" b="1" i="1" dirty="0" smtClean="0"/>
          </a:p>
          <a:p>
            <a:pPr fontAlgn="base">
              <a:buNone/>
            </a:pPr>
            <a:r>
              <a:rPr lang="ru-RU" sz="2600" b="1" dirty="0" smtClean="0"/>
              <a:t> </a:t>
            </a:r>
          </a:p>
          <a:p>
            <a:pPr fontAlgn="base">
              <a:buNone/>
            </a:pPr>
            <a:r>
              <a:rPr lang="ru-RU" sz="2600" b="1" dirty="0" smtClean="0"/>
              <a:t>Ответ: </a:t>
            </a:r>
            <a:r>
              <a:rPr lang="ru-RU" sz="2600" b="1" u="sng" dirty="0" smtClean="0"/>
              <a:t>1</a:t>
            </a:r>
          </a:p>
          <a:p>
            <a:pPr fontAlgn="base">
              <a:buNone/>
            </a:pPr>
            <a:endParaRPr lang="ru-RU" sz="2600" b="1" dirty="0" smtClean="0"/>
          </a:p>
        </p:txBody>
      </p:sp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2780928"/>
            <a:ext cx="5295900" cy="304800"/>
          </a:xfrm>
          <a:prstGeom prst="rect">
            <a:avLst/>
          </a:prstGeom>
          <a:noFill/>
        </p:spPr>
      </p:pic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5003" name="Rectangle 11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00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5004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3573016"/>
            <a:ext cx="8266519" cy="360040"/>
          </a:xfrm>
          <a:prstGeom prst="rect">
            <a:avLst/>
          </a:prstGeom>
          <a:noFill/>
        </p:spPr>
      </p:pic>
      <p:sp>
        <p:nvSpPr>
          <p:cNvPr id="8500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5006" name="Picture 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4149080"/>
            <a:ext cx="5992094" cy="360040"/>
          </a:xfrm>
          <a:prstGeom prst="rect">
            <a:avLst/>
          </a:prstGeom>
          <a:noFill/>
        </p:spPr>
      </p:pic>
      <p:sp>
        <p:nvSpPr>
          <p:cNvPr id="8500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5008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4653137"/>
            <a:ext cx="2736304" cy="383083"/>
          </a:xfrm>
          <a:prstGeom prst="rect">
            <a:avLst/>
          </a:prstGeom>
          <a:noFill/>
        </p:spPr>
      </p:pic>
      <p:sp>
        <p:nvSpPr>
          <p:cNvPr id="8501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5010" name="Picture 1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5157192"/>
            <a:ext cx="2304256" cy="432921"/>
          </a:xfrm>
          <a:prstGeom prst="rect">
            <a:avLst/>
          </a:prstGeom>
          <a:noFill/>
        </p:spPr>
      </p:pic>
      <p:sp>
        <p:nvSpPr>
          <p:cNvPr id="85012" name="Rectangle 20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Часть B (14 заданий)</a:t>
            </a:r>
          </a:p>
          <a:p>
            <a:pPr>
              <a:buNone/>
            </a:pPr>
            <a:r>
              <a:rPr lang="ru-RU" dirty="0" smtClean="0"/>
              <a:t>Ответы к заданиям части B нужно записать в поле ответов. Ответом может быть только число, </a:t>
            </a:r>
            <a:r>
              <a:rPr lang="ru-RU" dirty="0"/>
              <a:t>знак минус (если число отрицательное), </a:t>
            </a:r>
            <a:r>
              <a:rPr lang="ru-RU" dirty="0" smtClean="0"/>
              <a:t>разделитель запятая. Ответ записывается без пробелов. 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СТРУКТУРА БИЛЕТА ПО МАТЕМАТИКЕ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124744"/>
            <a:ext cx="77048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Решите задачу А3!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Задача А13. Уравнение геометрического места точек на плоскости 𝑂𝑋𝑌 , равноудаленных от точек 𝐴(4; 5) и         𝐵(2; 7), имеет вид </a:t>
            </a:r>
          </a:p>
          <a:p>
            <a:pPr marL="457200" indent="-457200" algn="ctr">
              <a:buAutoNum type="arabicParenR"/>
            </a:pPr>
            <a:r>
              <a:rPr lang="ru-RU" sz="2400" b="1" dirty="0" smtClean="0"/>
              <a:t>𝑥 − 𝑦 + 3 = 0 </a:t>
            </a:r>
          </a:p>
          <a:p>
            <a:pPr marL="457200" indent="-457200" algn="ctr">
              <a:buAutoNum type="arabicParenR"/>
            </a:pPr>
            <a:r>
              <a:rPr lang="ru-RU" sz="2400" b="1" dirty="0" smtClean="0"/>
              <a:t>𝑥 − 𝑦 − 3 = 0 </a:t>
            </a:r>
          </a:p>
          <a:p>
            <a:pPr marL="457200" indent="-457200" algn="ctr">
              <a:buAutoNum type="arabicParenR"/>
            </a:pPr>
            <a:r>
              <a:rPr lang="ru-RU" sz="2400" b="1" dirty="0" smtClean="0"/>
              <a:t>2𝑥 − 𝑦 − 3 = 0 </a:t>
            </a:r>
          </a:p>
          <a:p>
            <a:pPr marL="457200" indent="-457200" algn="ctr">
              <a:buAutoNum type="arabicParenR"/>
            </a:pPr>
            <a:r>
              <a:rPr lang="ru-RU" sz="2400" b="1" dirty="0" smtClean="0"/>
              <a:t>𝑥 + 𝑦 − 3 = 0 </a:t>
            </a:r>
          </a:p>
          <a:p>
            <a:pPr marL="457200" indent="-457200" algn="ctr">
              <a:buAutoNum type="arabicParenR"/>
            </a:pPr>
            <a:r>
              <a:rPr lang="ru-RU" sz="2400" b="1" dirty="0" smtClean="0"/>
              <a:t>𝑥 + 𝑦 + 3 = 0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Ответ Вам уже известен (1).</a:t>
            </a:r>
          </a:p>
          <a:p>
            <a:pPr algn="ctr"/>
            <a:r>
              <a:rPr lang="ru-RU" sz="2400" b="1" dirty="0" smtClean="0"/>
              <a:t>Теперь его нужно получить самостоятельно!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2348880"/>
            <a:ext cx="53103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Занятие № 1 завершено!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СПАСИБО ЗА ВНИМАНИЕ!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Представленный вариант доступен на официальном сайте БТИ </a:t>
            </a:r>
            <a:r>
              <a:rPr lang="ru-RU" dirty="0" err="1" smtClean="0"/>
              <a:t>АлтГТУ</a:t>
            </a:r>
            <a:r>
              <a:rPr lang="ru-RU" dirty="0" smtClean="0"/>
              <a:t> </a:t>
            </a:r>
            <a:r>
              <a:rPr lang="en-US" dirty="0" smtClean="0"/>
              <a:t>bti.secna.ru</a:t>
            </a:r>
            <a:r>
              <a:rPr lang="ru-RU" dirty="0" smtClean="0"/>
              <a:t>, на странице </a:t>
            </a:r>
            <a:r>
              <a:rPr lang="en-US" dirty="0" smtClean="0"/>
              <a:t>http://www.bti.secna.ru/wp-content/uploads/2018/06/Test_Matematika_BTI.pdf </a:t>
            </a:r>
            <a:endParaRPr lang="ru-RU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ГДЕ ПОЗНАКОМИТЬСЯ С БИЛЕТОМ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ПО МАТЕМАТИКЕ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Таким образом, на экзамене Вам предстоит решить 30 задач разной степени сложности по различным темам «школьной» математики: алгебры, геометрии, математического анализа.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</TotalTime>
  <Words>3776</Words>
  <Application>Microsoft Office PowerPoint</Application>
  <PresentationFormat>Экран (4:3)</PresentationFormat>
  <Paragraphs>512</Paragraphs>
  <Slides>71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71</vt:i4>
      </vt:variant>
    </vt:vector>
  </HeadingPairs>
  <TitlesOfParts>
    <vt:vector size="72" baseType="lpstr">
      <vt:lpstr>Тема Office</vt:lpstr>
      <vt:lpstr> Бийский технологический институт  ПОДГОТОВИТЕЛЬНЫЕ КУРСЫ  МАТЕМАТИКА</vt:lpstr>
      <vt:lpstr>Автор курса</vt:lpstr>
      <vt:lpstr>Уважаемые будущие студенты!</vt:lpstr>
      <vt:lpstr>Презентация PowerPoint</vt:lpstr>
      <vt:lpstr>СТРУКТУРА БИЛЕТА ПО МАТЕМАТИКЕ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Задача А1. Числитель и знаменатель дроби — положительные числа. Как изменится дробь, если числитель увеличить на 26 %, а знаменатель уменьшить на 16 %? 1) увеличится на 10 % 2) увеличится на 40 %                3) увеличится на 30 % 4) увеличится на 50 % 5) увеличится на 20 % </vt:lpstr>
      <vt:lpstr>Задача А1. Числитель и знаменатель дроби — положительные числа. Как изменится дробь, если числитель увеличить на 26 %, а знаменатель уменьшить на 16 %? 1) увеличится на 10 % 2) увеличится на 40 %                3) увеличится на 30 % 4) увеличится на 50 % 5) увеличится на 20 % </vt:lpstr>
      <vt:lpstr>Задача А1. Числитель и знаменатель дроби — положительные числа. Как изменится дробь, если числитель увеличить на 26 %, а знаменатель уменьшить на 16 %? 1) увеличится на 10 % 2) увеличится на 40 %                3) увеличится на 30 % 4) увеличится на 50 % 5) увеличится на 20 % </vt:lpstr>
      <vt:lpstr>Задача А1. Числитель и знаменатель дроби — положительные числа. Как изменится дробь, если числитель увеличить на 26 %, а знаменатель уменьшить на 16 %? 1) увеличится на 10 % 2) увеличится на 40 %                3) увеличится на 30 % 4) увеличится на 50 % 5) увеличится на 20 % </vt:lpstr>
      <vt:lpstr>Задача А1. Числитель и знаменатель дроби — положительные числа. Как изменится дробь, если числитель увеличить на 26 %, а знаменатель уменьшить на 16 %? 1) увеличится на 10 % 2) увеличится на 40 %                3) увеличится на 30 % 4) увеличится на 50 % 5) увеличится на 20 % </vt:lpstr>
      <vt:lpstr>ОТВЕТЫ на поставленные вопросы</vt:lpstr>
      <vt:lpstr>ОТВЕТЫ на поставленные вопросы</vt:lpstr>
      <vt:lpstr>Задача А1. Числитель и знаменатель дроби — положительные числа. Как изменится дробь, если числитель увеличить на 26 %, а знаменатель уменьшить на 16 %? 1) увеличится на 10 % 2) увеличится на 40 %                3) увеличится на 30 % 4) увеличится на 50 % 5) увеличится на 20 % </vt:lpstr>
      <vt:lpstr>Задача А1. Числитель и знаменатель дроби — положительные числа. Как изменится дробь, если числитель увеличить на 26 %, а знаменатель уменьшить на 16 %? 1) увеличится на 10 % 2) увеличится на 40 %                3) увеличится на 30 % 4) увеличится на 50 % 5) увеличится на 20 % </vt:lpstr>
      <vt:lpstr>Задача А1. Числитель и знаменатель дроби — положительные числа. Как изменится дробь, если числитель увеличить на 26 %, а знаменатель уменьшить на 16 %? 1) увеличится на 10 % 2) увеличится на 40 %                3) увеличится на 30 % 4) увеличится на 50 % 5) увеличится на 20 % </vt:lpstr>
      <vt:lpstr>Презентация PowerPoint</vt:lpstr>
      <vt:lpstr>А теперь решите самостоятельно аналог  задачи А1:  Числитель и знаменатель дроби -положительные числа. Как измениться дробь, если числитель увеличить на 17%, а знаменатель уменьшить на 48%?        1) увеличится на 10 %  2) увеличится на 40 %                    3) увеличится на 30 %   4) увеличится на 50 %  5) увеличится на 20 %   Решение на следующем слайде.  Сверьте свой ответ.  Если ответ не совпал, законспектируйте решение, разберите его и воспроизведите на память! </vt:lpstr>
      <vt:lpstr>Задача. Числитель и знаменатель дроби — положительные числа. Как изменится дробь, если числитель увеличить на 17 %, а знаменатель уменьшить на 48 %? 1) увеличится на 25 % 2) увеличится на 40 %                3) увеличится на 30 % 4) увеличится на 50 % 5) увеличится на 20 % </vt:lpstr>
      <vt:lpstr>Переходим к разбору задачи Б5</vt:lpstr>
      <vt:lpstr>Задача Б5. Скорость байдарки при движении по реке против течения составляет 6/19 от скорости байдарки по течению. На сколько процентов скорость течения меньше скорости байдарки в стоячей воде?  </vt:lpstr>
      <vt:lpstr>Задача Б5. Скорость байдарки при движении по реке против течения составляет 6/19 от скорости байдарки по течению. На сколько процентов скорость течения меньше скорости байдарки в стоячей воде?  </vt:lpstr>
      <vt:lpstr>Задача Б5. Скорость байдарки при движении по реке против течения составляет 6/19 от скорости байдарки по течению. На сколько процентов скорость течения меньше скорости байдарки в стоячей воде?  </vt:lpstr>
      <vt:lpstr>Задача Б5. Скорость байдарки при движении по реке против течения составляет 6/19 от скорости байдарки по течению. На сколько процентов скорость течения меньше скорости байдарки в стоячей воде?  </vt:lpstr>
      <vt:lpstr>Презентация PowerPoint</vt:lpstr>
      <vt:lpstr>Решите самостоятельно аналог задачи Б5:   Скорость шлюпки при движении по реке против течения составляет  9/16 от скорости шлюпки по течению. На сколько процентов скорость течения меньше скорости шлюпки в стоячей воде ?   Решение на следующем слайде.  Сверьте свой ответ.  Если ответ не совпал, законспектируйте решение, разберите его и воспроизведите на память! </vt:lpstr>
      <vt:lpstr>Задача. Скорость шлюпки при движении по реке против течения составляет 9/16 от скорости шлюпки по течению. На сколько процентов               скорость течения меньше скорости шлюпки в стоячей воде ?</vt:lpstr>
      <vt:lpstr>Задача. Скорость шлюпки при движении по реке против течения составляет 9/16 от скорости шлюпки по течению. На сколько процентов               скорость течения меньше скорости шлюпки в стоячей воде ?</vt:lpstr>
      <vt:lpstr>Задача. Скорость шлюпки при движении по реке против течения составляет 9/16 от скорости шлюпки по течению. На сколько процентов               скорость течения меньше скорости шлюпки в стоячей воде ?</vt:lpstr>
      <vt:lpstr>НА ЗАМЕТКУ!</vt:lpstr>
      <vt:lpstr>НА ЗАМЕТКУ!</vt:lpstr>
      <vt:lpstr>ПОУПРАЖНЯЕЙТЕСЬ</vt:lpstr>
      <vt:lpstr>ОТВЕТЫ</vt:lpstr>
      <vt:lpstr>НА ЗАМЕТКУ!</vt:lpstr>
      <vt:lpstr>НА ЗАМЕТКУ!</vt:lpstr>
      <vt:lpstr>ПОУПРАЖНЯЕЙТЕСЬ</vt:lpstr>
      <vt:lpstr>ОТВЕТЫ</vt:lpstr>
      <vt:lpstr>Переходим к разбору задачи А2</vt:lpstr>
      <vt:lpstr>А2. Если многочлен                                               можно представить в виде (3𝑥 − 4)(                            ), то сумма 𝑎 + 𝑏 + 𝑐  равна 1) 6   2) 3  3) 5 4) 8  5) 7</vt:lpstr>
      <vt:lpstr>А2. Если многочлен                                               можно представить в виде (3𝑥 − 4)(                            ), то сумма 𝑎 + 𝑏 + 𝑐  равна 1) 6   2) 3  3) 5 4) 8  5) 7</vt:lpstr>
      <vt:lpstr>А2. Если многочлен                                               можно представить в виде (3𝑥 − 4)(                            ), то сумма 𝑎 + 𝑏 + 𝑐  равна 1) 6   2) 3  3) 5 4) 8  5) 7</vt:lpstr>
      <vt:lpstr>А2. Если многочлен                                               можно представить в виде (3𝑥 − 4)(                            ), то сумма 𝑎 + 𝑏 + 𝑐  равна 1) 6   2) 3  3) 5 4) 8  5) 7</vt:lpstr>
      <vt:lpstr>А2. Если многочлен                                               можно представить в виде (3𝑥 − 4)(                            ), то сумма 𝑎 + 𝑏 + 𝑐  равна 1) 6   2) 3  3) 5 4) 8  5) 7</vt:lpstr>
      <vt:lpstr>А2. Если многочлен                                               можно представить в виде (3𝑥 − 4)(                            ), то сумма 𝑎 + 𝑏 + 𝑐  равна 1) 6   2) 3  3) 5 4) 8  5) 7</vt:lpstr>
      <vt:lpstr>Решите самостоятельно аналог задачи А2:      Решение на следующем слайде.  Сверьте свой ответ.  Если ответ не совпал, законспектируйте решение, разберите его и воспроизведите на память! </vt:lpstr>
      <vt:lpstr>Презентация PowerPoint</vt:lpstr>
      <vt:lpstr>Презентация PowerPoint</vt:lpstr>
      <vt:lpstr>Переходим к разбору задачи А3</vt:lpstr>
      <vt:lpstr>Теоретическая справка</vt:lpstr>
      <vt:lpstr>Теоретическая справка</vt:lpstr>
      <vt:lpstr>Теоретическая справка</vt:lpstr>
      <vt:lpstr>Теоретическая справка</vt:lpstr>
      <vt:lpstr>Теоретическая справка</vt:lpstr>
      <vt:lpstr>Теоретическая справка</vt:lpstr>
      <vt:lpstr>ВЕРНЕМСЯ К ЗАДАЧЕ А3</vt:lpstr>
      <vt:lpstr>ЗАДАЧА А3</vt:lpstr>
      <vt:lpstr>ЗАДАЧА А3</vt:lpstr>
      <vt:lpstr>Презентация PowerPoint</vt:lpstr>
      <vt:lpstr>Презентация PowerPoint</vt:lpstr>
      <vt:lpstr>Аналог задачи А3</vt:lpstr>
      <vt:lpstr>Переходим к разбору задачи А13</vt:lpstr>
      <vt:lpstr>Задача А13. Уравнение геометрического места точек на плоскости 𝑂𝑋𝑌 , равноудаленных от точек 𝐴(4; 5) и 𝐵(2; 7), имеет вид 1) 𝑥 − 𝑦 + 3 = 0 2) 𝑥 − 𝑦 − 3 = 0 3) 2𝑥 − 𝑦 − 3 = 0 4) 𝑥 + 𝑦 − 3 = 0 5) 𝑥 + 𝑦 + 3 = 0</vt:lpstr>
      <vt:lpstr>Задача А13. Уравнение геометрического места точек на плоскости 𝑂𝑋𝑌 , равноудаленных от точек 𝐴(4; 5) и 𝐵(2; 7), имеет вид 1) 𝑥 − 𝑦 + 3 = 0 2) 𝑥 − 𝑦 − 3 = 0 3) 2𝑥 − 𝑦 − 3 = 0 4) 𝑥 + 𝑦 − 3 = 0 5) 𝑥 + 𝑦 + 3 = 0</vt:lpstr>
      <vt:lpstr>Задача А13. Уравнение геометрического места точек на плоскости 𝑂𝑋𝑌 , равноудаленных от точек 𝐴(4; 5) и 𝐵(2; 7), имеет вид 1) 𝑥 − 𝑦 + 3 = 0 2) 𝑥 − 𝑦 − 3 = 0 3) 2𝑥 − 𝑦 − 3 = 0 4) 𝑥 + 𝑦 − 3 = 0 5) 𝑥 + 𝑦 + 3 = 0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Бийский технологический институт  ПОДГОТОВИТЕЛЬНЫЕ КУРСЫ  МАТЕМАТИКА</dc:title>
  <dc:creator>User</dc:creator>
  <cp:lastModifiedBy>TerSer</cp:lastModifiedBy>
  <cp:revision>40</cp:revision>
  <dcterms:created xsi:type="dcterms:W3CDTF">2020-07-03T12:10:37Z</dcterms:created>
  <dcterms:modified xsi:type="dcterms:W3CDTF">2020-07-08T03:47:07Z</dcterms:modified>
</cp:coreProperties>
</file>