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316" r:id="rId3"/>
    <p:sldId id="301" r:id="rId4"/>
    <p:sldId id="264" r:id="rId5"/>
    <p:sldId id="266" r:id="rId6"/>
    <p:sldId id="328" r:id="rId7"/>
    <p:sldId id="329" r:id="rId8"/>
    <p:sldId id="265" r:id="rId9"/>
    <p:sldId id="267" r:id="rId10"/>
    <p:sldId id="268" r:id="rId11"/>
    <p:sldId id="313" r:id="rId12"/>
    <p:sldId id="289" r:id="rId13"/>
    <p:sldId id="278" r:id="rId14"/>
    <p:sldId id="279" r:id="rId15"/>
    <p:sldId id="280" r:id="rId16"/>
    <p:sldId id="281" r:id="rId17"/>
    <p:sldId id="330" r:id="rId18"/>
    <p:sldId id="314" r:id="rId19"/>
    <p:sldId id="295" r:id="rId20"/>
    <p:sldId id="331" r:id="rId21"/>
    <p:sldId id="332" r:id="rId22"/>
    <p:sldId id="333" r:id="rId23"/>
    <p:sldId id="305" r:id="rId24"/>
    <p:sldId id="335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07" r:id="rId40"/>
    <p:sldId id="306" r:id="rId41"/>
    <p:sldId id="349" r:id="rId42"/>
    <p:sldId id="350" r:id="rId43"/>
    <p:sldId id="351" r:id="rId44"/>
    <p:sldId id="308" r:id="rId45"/>
    <p:sldId id="309" r:id="rId46"/>
    <p:sldId id="322" r:id="rId47"/>
    <p:sldId id="310" r:id="rId48"/>
    <p:sldId id="311" r:id="rId49"/>
    <p:sldId id="312" r:id="rId50"/>
    <p:sldId id="317" r:id="rId51"/>
    <p:sldId id="318" r:id="rId52"/>
    <p:sldId id="319" r:id="rId53"/>
    <p:sldId id="320" r:id="rId54"/>
    <p:sldId id="321" r:id="rId55"/>
    <p:sldId id="323" r:id="rId56"/>
    <p:sldId id="324" r:id="rId57"/>
    <p:sldId id="325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60" r:id="rId66"/>
    <p:sldId id="359" r:id="rId67"/>
    <p:sldId id="327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116E-EB14-45E1-BB7F-DA401408623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1BC0-DB43-434A-90F3-58DA2C61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4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BC0-DB43-434A-90F3-58DA2C61EC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BC0-DB43-434A-90F3-58DA2C61EC3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134672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ПОДГОТОВИТЕЛЬНЫЕ КУРСЫ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Занятие № 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Б1.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Квадратное уравнение, корни которого на 2 единицы меньше корней уравнения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+ 2𝑥 − 1 = 0, имеет вид       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− 𝑏𝑥 + 𝑐 = 0. Найдите значение 𝑏 · 𝑐.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теореме Виета для уравнения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𝑥 </a:t>
            </a:r>
            <a:r>
              <a:rPr lang="ru-RU" sz="2400" b="1" baseline="30000" dirty="0" smtClean="0">
                <a:solidFill>
                  <a:schemeClr val="dk1"/>
                </a:solidFill>
              </a:rPr>
              <a:t>2</a:t>
            </a:r>
            <a:r>
              <a:rPr lang="ru-RU" sz="2400" b="1" dirty="0" smtClean="0">
                <a:solidFill>
                  <a:schemeClr val="dk1"/>
                </a:solidFill>
              </a:rPr>
              <a:t> − 𝑏𝑥 + 𝑐 = 0 найдем 𝑏  (как сумму корней) и  𝑐 (как произведение корней) 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olidFill>
                <a:schemeClr val="dk1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olidFill>
                <a:schemeClr val="dk1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При нахождении с воспользовались формулой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Окончательно получаем: </a:t>
            </a:r>
            <a:r>
              <a:rPr lang="ru-RU" sz="2400" dirty="0" smtClean="0">
                <a:solidFill>
                  <a:schemeClr val="dk1"/>
                </a:solidFill>
              </a:rPr>
              <a:t>𝑏 · 𝑐 = -6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r>
              <a:rPr lang="ru-RU" sz="2400" dirty="0" smtClean="0">
                <a:solidFill>
                  <a:schemeClr val="dk1"/>
                </a:solidFill>
              </a:rPr>
              <a:t>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7 = 42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42</a:t>
            </a: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996952"/>
            <a:ext cx="5981700" cy="36195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73016"/>
            <a:ext cx="5772150" cy="390525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725144"/>
            <a:ext cx="2552700" cy="27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8883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</a:t>
            </a:r>
            <a:r>
              <a:rPr lang="ru-RU" sz="2400" b="1" dirty="0" smtClean="0"/>
              <a:t>Б1!</a:t>
            </a:r>
            <a:endParaRPr lang="ru-RU" sz="2400" b="1" dirty="0" smtClean="0"/>
          </a:p>
          <a:p>
            <a:pPr lvl="0" algn="just">
              <a:spcBef>
                <a:spcPct val="0"/>
              </a:spcBef>
              <a:defRPr/>
            </a:pPr>
            <a:r>
              <a:rPr lang="ru-RU" sz="3100" dirty="0" smtClean="0">
                <a:solidFill>
                  <a:schemeClr val="dk1"/>
                </a:solidFill>
              </a:rPr>
              <a:t>Задача Б1. </a:t>
            </a:r>
            <a:r>
              <a:rPr lang="ru-RU" sz="2400" dirty="0" smtClean="0">
                <a:solidFill>
                  <a:schemeClr val="dk1"/>
                </a:solidFill>
              </a:rPr>
              <a:t>Квадратное уравнение, корни которого на 2 единицы меньше корней уравнения 𝑥 </a:t>
            </a:r>
            <a:r>
              <a:rPr lang="ru-RU" sz="2400" baseline="30000" dirty="0" smtClean="0">
                <a:solidFill>
                  <a:schemeClr val="dk1"/>
                </a:solidFill>
              </a:rPr>
              <a:t>2</a:t>
            </a:r>
            <a:r>
              <a:rPr lang="ru-RU" sz="2400" dirty="0" smtClean="0">
                <a:solidFill>
                  <a:schemeClr val="dk1"/>
                </a:solidFill>
              </a:rPr>
              <a:t> + 2𝑥 − 1 = 0, имеет вид        𝑥 </a:t>
            </a:r>
            <a:r>
              <a:rPr lang="ru-RU" sz="2400" baseline="30000" dirty="0" smtClean="0">
                <a:solidFill>
                  <a:schemeClr val="dk1"/>
                </a:solidFill>
              </a:rPr>
              <a:t>2</a:t>
            </a:r>
            <a:r>
              <a:rPr lang="ru-RU" sz="2400" dirty="0" smtClean="0">
                <a:solidFill>
                  <a:schemeClr val="dk1"/>
                </a:solidFill>
              </a:rPr>
              <a:t> − 𝑏𝑥 + 𝑐 = 0. Найдите значение 𝑏 · 𝑐.</a:t>
            </a: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400" dirty="0" smtClean="0"/>
              <a:t>План решения:</a:t>
            </a:r>
          </a:p>
          <a:p>
            <a:pPr algn="just"/>
            <a:r>
              <a:rPr lang="ru-RU" sz="2400" dirty="0" smtClean="0"/>
              <a:t>1. Найти корни уравнения </a:t>
            </a:r>
            <a:r>
              <a:rPr lang="ru-RU" sz="2400" dirty="0" smtClean="0">
                <a:solidFill>
                  <a:schemeClr val="dk1"/>
                </a:solidFill>
              </a:rPr>
              <a:t>𝑥 </a:t>
            </a:r>
            <a:r>
              <a:rPr lang="ru-RU" sz="2400" baseline="30000" dirty="0" smtClean="0">
                <a:solidFill>
                  <a:schemeClr val="dk1"/>
                </a:solidFill>
              </a:rPr>
              <a:t>2</a:t>
            </a:r>
            <a:r>
              <a:rPr lang="ru-RU" sz="2400" dirty="0" smtClean="0">
                <a:solidFill>
                  <a:schemeClr val="dk1"/>
                </a:solidFill>
              </a:rPr>
              <a:t> + 2𝑥 − 1 = 0 через дискриминант.</a:t>
            </a:r>
          </a:p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2. Вычесть из них 2.</a:t>
            </a:r>
          </a:p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3. Найти сумму полученных корней. Это </a:t>
            </a:r>
            <a:r>
              <a:rPr lang="en-US" sz="2400" i="1" dirty="0" smtClean="0">
                <a:solidFill>
                  <a:schemeClr val="dk1"/>
                </a:solidFill>
              </a:rPr>
              <a:t>b</a:t>
            </a:r>
          </a:p>
          <a:p>
            <a:pPr algn="just"/>
            <a:r>
              <a:rPr lang="en-US" sz="2400" dirty="0" smtClean="0">
                <a:solidFill>
                  <a:schemeClr val="dk1"/>
                </a:solidFill>
              </a:rPr>
              <a:t>4</a:t>
            </a:r>
            <a:r>
              <a:rPr lang="ru-RU" sz="2400" dirty="0" smtClean="0">
                <a:solidFill>
                  <a:schemeClr val="dk1"/>
                </a:solidFill>
              </a:rPr>
              <a:t>. Найти произведение полученных корней. Это </a:t>
            </a:r>
            <a:r>
              <a:rPr lang="ru-RU" sz="2400" i="1" dirty="0" smtClean="0">
                <a:solidFill>
                  <a:schemeClr val="dk1"/>
                </a:solidFill>
              </a:rPr>
              <a:t>с</a:t>
            </a:r>
            <a:r>
              <a:rPr lang="ru-RU" sz="2400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5. Найти 𝑏 · 𝑐.</a:t>
            </a:r>
          </a:p>
          <a:p>
            <a:pPr algn="just"/>
            <a:r>
              <a:rPr lang="ru-RU" sz="2400" dirty="0" smtClean="0">
                <a:solidFill>
                  <a:schemeClr val="dk1"/>
                </a:solidFill>
              </a:rPr>
              <a:t>Должно получиться -42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Переходим к разбору задачи Б2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dirty="0" smtClean="0"/>
              <a:t>𝑥 </a:t>
            </a:r>
            <a:r>
              <a:rPr lang="ru-RU" baseline="30000" dirty="0" smtClean="0"/>
              <a:t>2</a:t>
            </a:r>
            <a:r>
              <a:rPr lang="ru-RU" dirty="0" smtClean="0"/>
              <a:t> − 𝑥 − 6 = (𝑥 </a:t>
            </a:r>
            <a:r>
              <a:rPr lang="ru-RU" baseline="30000" dirty="0" smtClean="0"/>
              <a:t>2</a:t>
            </a:r>
            <a:r>
              <a:rPr lang="ru-RU" dirty="0" smtClean="0"/>
              <a:t> − 9)(𝑥 − 1)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Имеющееся уравнение третьей степени. В самом деле, старшая степень в правой части равна произведению  </a:t>
            </a:r>
            <a:r>
              <a:rPr lang="ru-RU" sz="2800" dirty="0" smtClean="0"/>
              <a:t>𝑥 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𝑥= 𝑥</a:t>
            </a:r>
            <a:r>
              <a:rPr lang="ru-RU" sz="2800" baseline="30000" dirty="0" smtClean="0"/>
              <a:t> 3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 В отличие от уравнения второй степени (квадратного), для которого существуют формулы, уравнение третьей степени не допускает универсального решения, решение приходится изыскивать, выбирая из двух вариантов: разложение на множители и введение подстановки.</a:t>
            </a: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Б2. </a:t>
            </a:r>
            <a:r>
              <a:rPr lang="ru-RU" sz="3200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sz="3200" dirty="0" smtClean="0"/>
              <a:t>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𝑥 − 6 = (𝑥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− 9)(𝑥 − 1)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47936" y="18532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Заметим, что все многочлены этого уравнения старше первой степени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𝑥 − 6 и 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 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можно разложить на множители.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Для того чтобы разложить первый из них на множители, нужно для начала решить уравнение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𝑥 − 6 = 0 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D = (-1)</a:t>
            </a:r>
            <a:r>
              <a:rPr lang="en-US" sz="2400" b="1" baseline="30000" dirty="0" smtClean="0"/>
              <a:t>2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-4</a:t>
            </a:r>
            <a:r>
              <a:rPr lang="en-US" sz="2400" b="1" dirty="0" smtClean="0">
                <a:sym typeface="Symbol"/>
              </a:rPr>
              <a:t>1(-6)=1+24=25</a:t>
            </a:r>
            <a:endParaRPr lang="ru-RU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ym typeface="Symbol"/>
              </a:rPr>
              <a:t>х</a:t>
            </a:r>
            <a:r>
              <a:rPr lang="ru-RU" sz="2400" b="1" dirty="0" smtClean="0">
                <a:sym typeface="Symbol"/>
              </a:rPr>
              <a:t> = 3, </a:t>
            </a:r>
            <a:r>
              <a:rPr lang="ru-RU" sz="2400" b="1" i="1" dirty="0" err="1" smtClean="0">
                <a:sym typeface="Symbol"/>
              </a:rPr>
              <a:t>х</a:t>
            </a:r>
            <a:r>
              <a:rPr lang="ru-RU" sz="2400" b="1" dirty="0" smtClean="0">
                <a:sym typeface="Symbol"/>
              </a:rPr>
              <a:t> = -2</a:t>
            </a: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Б2. </a:t>
            </a:r>
            <a:r>
              <a:rPr lang="ru-RU" sz="3200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sz="3200" dirty="0" smtClean="0"/>
              <a:t>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𝑥 − 6 = (𝑥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− 9)(𝑥 − 1)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157192"/>
            <a:ext cx="2638425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47936" y="18532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После того, как определили корни квадратного уравнения, воспользуемся разложением правилом разложения квадратного трехчлена на множители: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𝑥 − 6 = (𝑥 – 3)(𝑥 –(–2)) = (𝑥 – 3)(𝑥 + 2)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Разложение многочлена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 выполним по формуле разность квадратов: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Имеем: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 = (𝑥 – 3) (𝑥 + 3).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В соответствии с выполненными действиями получим: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(𝑥 – 3)(𝑥 + 2) = (𝑥 – 3) (𝑥 + 3)</a:t>
            </a:r>
            <a:r>
              <a:rPr lang="ru-RU" sz="2400" dirty="0" smtClean="0"/>
              <a:t> </a:t>
            </a:r>
            <a:r>
              <a:rPr lang="ru-RU" sz="2400" b="1" dirty="0" smtClean="0"/>
              <a:t>(𝑥 − 1)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Б2. </a:t>
            </a:r>
            <a:r>
              <a:rPr lang="ru-RU" sz="3200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sz="3200" dirty="0" smtClean="0"/>
              <a:t>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𝑥 − 6 = (𝑥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− 9)(𝑥 − 1)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365104"/>
            <a:ext cx="2552700" cy="27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39552" y="1853208"/>
            <a:ext cx="8577336" cy="4744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Перенесем все слагаемые в одну часть: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(𝑥 – 3)(𝑥 + 2) – (𝑥 – 3) (𝑥 + 3)</a:t>
            </a:r>
            <a:r>
              <a:rPr lang="ru-RU" sz="2400" dirty="0" smtClean="0"/>
              <a:t> </a:t>
            </a:r>
            <a:r>
              <a:rPr lang="ru-RU" sz="2400" b="1" dirty="0" smtClean="0"/>
              <a:t>(𝑥 − 1) = 0.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Вынесем за скобки общий множитель (𝑥 – 3), получим: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(𝑥 – 3)((𝑥 + 2) – (𝑥 + 3)</a:t>
            </a:r>
            <a:r>
              <a:rPr lang="ru-RU" sz="2400" dirty="0" smtClean="0"/>
              <a:t> </a:t>
            </a:r>
            <a:r>
              <a:rPr lang="ru-RU" sz="2400" b="1" dirty="0" smtClean="0"/>
              <a:t>(𝑥 − 1)) = 0,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𝑥 – 3 = 0 или (𝑥 + 2) – (𝑥 + 3)</a:t>
            </a:r>
            <a:r>
              <a:rPr lang="ru-RU" sz="2400" dirty="0" smtClean="0"/>
              <a:t> </a:t>
            </a:r>
            <a:r>
              <a:rPr lang="ru-RU" sz="2400" b="1" dirty="0" smtClean="0"/>
              <a:t>(𝑥 − 1) = 0 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Корень первого уравнения 𝑥 = 3 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Для нахождения корней второго уравнения раскроем в нем скобки: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 𝑥 + 2 – (𝑥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+ 3𝑥 − 𝑥 − 3) = 0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 𝑥 + 2 –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− 3𝑥 + 𝑥 + 3 = 0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–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− 3𝑥 + 5 = 0,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+ 3𝑥 − 5 = 0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Б2. </a:t>
            </a:r>
            <a:r>
              <a:rPr lang="ru-RU" sz="3200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sz="3200" dirty="0" smtClean="0"/>
              <a:t>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𝑥 − 6 = (𝑥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− 9)(𝑥 − 1)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53208"/>
            <a:ext cx="8577336" cy="4744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Итак, рассмотрим уравнение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+ 3𝑥 − 5 = 0.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Требуется найти не отдельные корни этого уравнения, а их сумму. Важно отметить, что это уравнение имеет корни, так как дискриминант положительный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D</a:t>
            </a:r>
            <a:r>
              <a:rPr lang="ru-RU" sz="2400" b="1" dirty="0" smtClean="0"/>
              <a:t> = </a:t>
            </a:r>
            <a:r>
              <a:rPr lang="en-US" sz="2400" b="1" dirty="0" smtClean="0"/>
              <a:t>3</a:t>
            </a:r>
            <a:r>
              <a:rPr lang="en-US" sz="2400" b="1" baseline="30000" dirty="0" smtClean="0"/>
              <a:t>2 </a:t>
            </a:r>
            <a:r>
              <a:rPr lang="ru-RU" sz="2400" b="1" dirty="0" smtClean="0"/>
              <a:t>−</a:t>
            </a:r>
            <a:r>
              <a:rPr lang="en-US" sz="2400" b="1" dirty="0" smtClean="0"/>
              <a:t> 5</a:t>
            </a:r>
            <a:r>
              <a:rPr lang="en-US" sz="2400" b="1" dirty="0" smtClean="0">
                <a:sym typeface="Symbol"/>
              </a:rPr>
              <a:t> </a:t>
            </a:r>
            <a:r>
              <a:rPr lang="en-US" sz="2400" b="1" dirty="0" smtClean="0"/>
              <a:t>(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5)</a:t>
            </a:r>
            <a:r>
              <a:rPr lang="en-US" sz="2400" b="1" dirty="0" smtClean="0">
                <a:sym typeface="Symbol"/>
              </a:rPr>
              <a:t> </a:t>
            </a:r>
            <a:r>
              <a:rPr lang="en-US" sz="2400" b="1" dirty="0" smtClean="0"/>
              <a:t>1 = 8 + 25 = 34</a:t>
            </a:r>
            <a:r>
              <a:rPr lang="ru-RU" sz="2400" b="1" dirty="0" smtClean="0"/>
              <a:t>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больше для решения дискриминант нам не понадобится, с помощью его знака мы доказали, что уравнение имеет корни.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Для нахождения суммы корней воспользуемся теоремой Виета , согласно которой она равна второму коэффициенту, взятому с противоположным знаком, т.е − 3: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корень1 + корень2 = − 3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Сложим эту сумму с корнем первого уравнения 𝑥 = 3 : − 3 + 3 = 0.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0</a:t>
            </a:r>
            <a:r>
              <a:rPr lang="ru-RU" sz="2400" b="1" dirty="0" smtClean="0"/>
              <a:t>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Б2. </a:t>
            </a:r>
            <a:r>
              <a:rPr lang="ru-RU" sz="3200" dirty="0" smtClean="0"/>
              <a:t>Найдите сумму корней уравнения </a:t>
            </a:r>
          </a:p>
          <a:p>
            <a:pPr algn="ctr">
              <a:buNone/>
            </a:pPr>
            <a:r>
              <a:rPr lang="ru-RU" sz="3200" dirty="0" smtClean="0"/>
              <a:t>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𝑥 − 6 = (𝑥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− 9)(𝑥 − 1)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68407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задачу </a:t>
            </a:r>
            <a:r>
              <a:rPr lang="ru-RU" b="1" dirty="0" smtClean="0"/>
              <a:t>Б2!</a:t>
            </a:r>
            <a:endParaRPr lang="ru-RU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2800" dirty="0" smtClean="0"/>
              <a:t>Б2. Найдите сумму корней уравнения </a:t>
            </a:r>
          </a:p>
          <a:p>
            <a:pPr algn="ctr">
              <a:buNone/>
            </a:pPr>
            <a:r>
              <a:rPr lang="ru-RU" sz="2800" dirty="0" smtClean="0"/>
              <a:t>𝑥 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− 𝑥 − 6 = (𝑥 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− 9)(𝑥 − 1)</a:t>
            </a:r>
            <a:endParaRPr lang="ru-RU" sz="4000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Разложить на множители левую часть, вычислив предварительно корни уравнения 𝑥 </a:t>
            </a:r>
            <a:r>
              <a:rPr lang="ru-RU" b="1" baseline="30000" dirty="0" smtClean="0"/>
              <a:t>2</a:t>
            </a:r>
            <a:r>
              <a:rPr lang="ru-RU" b="1" dirty="0" smtClean="0"/>
              <a:t> − 𝑥 − 6 = 0.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Разложить на множители 𝑥 </a:t>
            </a:r>
            <a:r>
              <a:rPr lang="ru-RU" b="1" baseline="30000" dirty="0" smtClean="0"/>
              <a:t>2</a:t>
            </a:r>
            <a:r>
              <a:rPr lang="ru-RU" b="1" dirty="0" smtClean="0"/>
              <a:t> − 9.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Перенести все слагаемые в левую часть, вынести за скобки общий множитель, получить два уравнения.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К полученному квадратному уравнению применить теорему Виета, найти сумму корней через второй коэффициент, взяв его с противоположным знаком.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К найденной сумме добавить одиночный корено первого уравнения.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Ответ 0.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Рассмотрим еще один вариант задачи Б2.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Найти произведение корней уравнения</a:t>
            </a:r>
          </a:p>
          <a:p>
            <a:pPr>
              <a:buNone/>
            </a:pPr>
            <a:r>
              <a:rPr lang="ru-RU" dirty="0" smtClean="0"/>
              <a:t> 𝑥</a:t>
            </a:r>
            <a:r>
              <a:rPr lang="ru-RU" baseline="30000" dirty="0" smtClean="0"/>
              <a:t>3</a:t>
            </a:r>
            <a:r>
              <a:rPr lang="ru-RU" dirty="0" smtClean="0"/>
              <a:t> − 𝑥</a:t>
            </a:r>
            <a:r>
              <a:rPr lang="ru-RU" baseline="30000" dirty="0" smtClean="0"/>
              <a:t>2</a:t>
            </a:r>
            <a:r>
              <a:rPr lang="ru-RU" dirty="0" smtClean="0"/>
              <a:t> − 16 𝑥 +16 = 0 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Преподаватель кафедры естественнонаучных дисциплин </a:t>
            </a:r>
            <a:r>
              <a:rPr lang="ru-RU" dirty="0" err="1" smtClean="0"/>
              <a:t>Бийского</a:t>
            </a:r>
            <a:r>
              <a:rPr lang="ru-RU" dirty="0" smtClean="0"/>
              <a:t> технологического института </a:t>
            </a:r>
            <a:r>
              <a:rPr lang="ru-RU" dirty="0" err="1" smtClean="0"/>
              <a:t>АлтГТУ</a:t>
            </a:r>
            <a:r>
              <a:rPr lang="ru-RU" dirty="0" smtClean="0"/>
              <a:t>, кандидат физико-математических наук, доцент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Тушкина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Татьяна Михайловна</a:t>
            </a:r>
          </a:p>
          <a:p>
            <a:endParaRPr lang="ru-RU" dirty="0"/>
          </a:p>
        </p:txBody>
      </p:sp>
      <p:pic>
        <p:nvPicPr>
          <p:cNvPr id="4" name="Рисунок 3" descr="IMG-20190902-WA0001.jpg"/>
          <p:cNvPicPr>
            <a:picLocks noChangeAspect="1"/>
          </p:cNvPicPr>
          <p:nvPr/>
        </p:nvPicPr>
        <p:blipFill>
          <a:blip r:embed="rId2" cstate="print"/>
          <a:srcRect l="18268" t="22700" r="14533" b="27951"/>
          <a:stretch>
            <a:fillRect/>
          </a:stretch>
        </p:blipFill>
        <p:spPr>
          <a:xfrm>
            <a:off x="1043608" y="2924944"/>
            <a:ext cx="259228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Задача. Найти произведение корней уравнения  𝑥</a:t>
            </a:r>
            <a:r>
              <a:rPr lang="ru-RU" sz="3600" baseline="30000" dirty="0" smtClean="0"/>
              <a:t>3</a:t>
            </a:r>
            <a:r>
              <a:rPr lang="ru-RU" sz="3600" dirty="0" smtClean="0"/>
              <a:t> − 𝑥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− 16 𝑥 +16 = 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Это уравнение, как и предыдущее, относится к уравнениям третьей степени. Будем решать его разложением на множители. Сгруппируем слагаемые, создав две группы (будем их писать в скобках): первое со вторым, третье с четвертым.</a:t>
            </a:r>
          </a:p>
          <a:p>
            <a:pPr algn="ctr">
              <a:buNone/>
            </a:pPr>
            <a:r>
              <a:rPr lang="ru-RU" sz="2400" b="1" dirty="0" smtClean="0"/>
              <a:t>𝑥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 − 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− 16 𝑥 +16 = 0,</a:t>
            </a:r>
          </a:p>
          <a:p>
            <a:pPr algn="ctr">
              <a:buNone/>
            </a:pPr>
            <a:r>
              <a:rPr lang="ru-RU" sz="2400" b="1" dirty="0" smtClean="0"/>
              <a:t>(𝑥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 − 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) − (16 𝑥 − 16) = 0 (после вынесения знака − из второй скобки, знак там изменился на −),</a:t>
            </a:r>
          </a:p>
          <a:p>
            <a:pPr algn="ctr">
              <a:buNone/>
            </a:pPr>
            <a:r>
              <a:rPr lang="ru-RU" sz="2400" b="1" dirty="0" smtClean="0"/>
              <a:t>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(𝑥 – 1 ) − 16 (𝑥 − 1) = 0,</a:t>
            </a:r>
          </a:p>
          <a:p>
            <a:pPr algn="ctr">
              <a:buNone/>
            </a:pPr>
            <a:r>
              <a:rPr lang="ru-RU" sz="2400" b="1" dirty="0" smtClean="0"/>
              <a:t>(𝑥 – 1 )(𝑥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− 16 ) = 0,</a:t>
            </a:r>
          </a:p>
          <a:p>
            <a:pPr algn="ctr">
              <a:buNone/>
            </a:pPr>
            <a:r>
              <a:rPr lang="ru-RU" sz="2400" b="1" dirty="0" smtClean="0"/>
              <a:t>𝑥 – 1 = 0 или 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− 16 = 0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Задача. Найти произведение корней уравнения  𝑥</a:t>
            </a:r>
            <a:r>
              <a:rPr lang="ru-RU" sz="3600" baseline="30000" dirty="0" smtClean="0"/>
              <a:t>3</a:t>
            </a:r>
            <a:r>
              <a:rPr lang="ru-RU" sz="3600" dirty="0" smtClean="0"/>
              <a:t> − 𝑥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− 16 𝑥 +16 = 0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𝑥 – 1 = 0 или 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− 16 = 0.</a:t>
            </a:r>
          </a:p>
          <a:p>
            <a:pPr algn="ctr">
              <a:buNone/>
            </a:pPr>
            <a:r>
              <a:rPr lang="ru-RU" sz="2400" b="1" dirty="0" smtClean="0"/>
              <a:t>Решение первого уравнения очевидно: 𝑥 = 1 .</a:t>
            </a:r>
          </a:p>
          <a:p>
            <a:pPr algn="ctr">
              <a:buNone/>
            </a:pPr>
            <a:r>
              <a:rPr lang="ru-RU" sz="2400" b="1" dirty="0" smtClean="0"/>
              <a:t>Решение второго уравнения выполняем как неполного квадратного:</a:t>
            </a:r>
          </a:p>
          <a:p>
            <a:pPr algn="ctr">
              <a:buNone/>
            </a:pPr>
            <a:r>
              <a:rPr lang="ru-RU" sz="2400" b="1" dirty="0" smtClean="0"/>
              <a:t>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− 16 = 0,</a:t>
            </a:r>
          </a:p>
          <a:p>
            <a:pPr algn="ctr">
              <a:buNone/>
            </a:pPr>
            <a:r>
              <a:rPr lang="ru-RU" sz="2400" b="1" dirty="0" smtClean="0"/>
              <a:t>𝑥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= 16,</a:t>
            </a:r>
          </a:p>
          <a:p>
            <a:pPr algn="ctr">
              <a:buNone/>
            </a:pPr>
            <a:r>
              <a:rPr lang="ru-RU" sz="2400" b="1" dirty="0" smtClean="0"/>
              <a:t>𝑥 = </a:t>
            </a:r>
            <a:r>
              <a:rPr lang="ru-RU" sz="2400" b="1" dirty="0" smtClean="0">
                <a:sym typeface="Symbol"/>
              </a:rPr>
              <a:t> 4.</a:t>
            </a:r>
          </a:p>
          <a:p>
            <a:pPr algn="ctr">
              <a:buNone/>
            </a:pPr>
            <a:r>
              <a:rPr lang="ru-RU" sz="2400" b="1" dirty="0" smtClean="0">
                <a:sym typeface="Symbol"/>
              </a:rPr>
              <a:t>Произведение корней 1  4  (</a:t>
            </a:r>
            <a:r>
              <a:rPr lang="ru-RU" sz="2400" b="1" dirty="0" smtClean="0"/>
              <a:t>− </a:t>
            </a:r>
            <a:r>
              <a:rPr lang="ru-RU" sz="2400" b="1" dirty="0" smtClean="0">
                <a:sym typeface="Symbol"/>
              </a:rPr>
              <a:t>4) = </a:t>
            </a:r>
            <a:r>
              <a:rPr lang="ru-RU" sz="2400" b="1" dirty="0" smtClean="0"/>
              <a:t>− </a:t>
            </a:r>
            <a:r>
              <a:rPr lang="ru-RU" sz="2400" b="1" dirty="0" smtClean="0">
                <a:sym typeface="Symbol"/>
              </a:rPr>
              <a:t>16</a:t>
            </a: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− </a:t>
            </a:r>
            <a:r>
              <a:rPr lang="ru-RU" sz="2400" b="1" u="sng" dirty="0" smtClean="0">
                <a:sym typeface="Symbol"/>
              </a:rPr>
              <a:t>16.</a:t>
            </a:r>
            <a:endParaRPr lang="ru-RU" sz="2400" b="1" u="sng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прототип задачи </a:t>
            </a:r>
            <a:r>
              <a:rPr lang="ru-RU" sz="2400" b="1" dirty="0" smtClean="0"/>
              <a:t>Б2!</a:t>
            </a:r>
            <a:endParaRPr lang="ru-RU" sz="2400" b="1" dirty="0" smtClean="0"/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Б2. Найдите произведение корней уравнения </a:t>
            </a:r>
          </a:p>
          <a:p>
            <a:pPr algn="ctr"/>
            <a:r>
              <a:rPr lang="ru-RU" sz="2400" dirty="0" smtClean="0"/>
              <a:t>𝑥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− 𝑥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− 16 𝑥 +16 = 0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Сгруппировать первое и второе слагаемые, третье и четвертое.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Вынести за скобки в первой группе </a:t>
            </a:r>
            <a:r>
              <a:rPr lang="ru-RU" sz="2400" dirty="0" smtClean="0"/>
              <a:t>𝑥</a:t>
            </a:r>
            <a:r>
              <a:rPr lang="ru-RU" sz="2400" baseline="30000" dirty="0" smtClean="0"/>
              <a:t>2 </a:t>
            </a:r>
            <a:r>
              <a:rPr lang="ru-RU" sz="2400" b="1" dirty="0" smtClean="0"/>
              <a:t>, во второй </a:t>
            </a:r>
            <a:r>
              <a:rPr lang="ru-RU" sz="2400" dirty="0" smtClean="0"/>
              <a:t>− 16 .</a:t>
            </a:r>
            <a:endParaRPr lang="ru-RU" sz="2400" b="1" dirty="0" smtClean="0"/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Вынести за скобки общий множитель 𝑥 – 1 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Записать и решить два уравнения 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Перемножить три корня уравнения.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Ответ -16.</a:t>
            </a:r>
          </a:p>
          <a:p>
            <a:pPr marL="342900" indent="-342900" algn="ctr">
              <a:buAutoNum type="arabicPeriod"/>
            </a:pP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Переходим к разбору задачи Б3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8884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Найдите сумму корней уравнения 2(𝑥 − 1)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|𝑥 − 1| − 1 = 0. 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/>
              <a:t>Б3. Найдите сумму корней уравнения              2(𝑥 − 1)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|𝑥 − 1| − 1 = 0.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Это уравнение содержит переменную под знаком модуля. Основной способ решения таких уравнений состоит в устранении модуля. Вспомним, как снимается знак модуля.</a:t>
            </a:r>
          </a:p>
          <a:p>
            <a:pPr>
              <a:buNone/>
            </a:pPr>
            <a:r>
              <a:rPr lang="ru-RU" sz="2400" b="1" i="1" dirty="0" smtClean="0"/>
              <a:t>Модулем</a:t>
            </a:r>
            <a:r>
              <a:rPr lang="ru-RU" sz="2400" b="1" dirty="0" smtClean="0"/>
              <a:t> числа называется само это число, если она неотрицательно и противоположное ему, если оно отрицательно: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 решении этого уравнения нам понадобится свойство модуля, заключающегося в том, что тождественно равны квадрат модуля и квадрат </a:t>
            </a:r>
            <a:r>
              <a:rPr lang="ru-RU" sz="2400" b="1" dirty="0" err="1" smtClean="0"/>
              <a:t>подмодульного</a:t>
            </a:r>
            <a:r>
              <a:rPr lang="ru-RU" sz="2400" b="1" dirty="0" smtClean="0"/>
              <a:t> выражения:</a:t>
            </a:r>
          </a:p>
          <a:p>
            <a:pPr algn="ctr">
              <a:buNone/>
            </a:pPr>
            <a:r>
              <a:rPr lang="en-US" sz="2400" b="1" dirty="0" smtClean="0"/>
              <a:t>|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|</a:t>
            </a:r>
            <a:r>
              <a:rPr lang="ru-RU" sz="2400" b="1" baseline="30000" dirty="0" smtClean="0"/>
              <a:t>2</a:t>
            </a:r>
            <a:r>
              <a:rPr lang="en-US" sz="2400" b="1" dirty="0" smtClean="0"/>
              <a:t> =</a:t>
            </a:r>
            <a:r>
              <a:rPr lang="ru-RU" sz="2400" b="1" dirty="0" smtClean="0"/>
              <a:t>  </a:t>
            </a:r>
            <a:r>
              <a:rPr lang="ru-RU" sz="2400" b="1" i="1" dirty="0" smtClean="0"/>
              <a:t>а</a:t>
            </a:r>
            <a:r>
              <a:rPr lang="ru-RU" sz="2400" b="1" baseline="30000" dirty="0" smtClean="0"/>
              <a:t>2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6291" t="39242" r="40973" b="42418"/>
          <a:stretch>
            <a:fillRect/>
          </a:stretch>
        </p:blipFill>
        <p:spPr bwMode="auto">
          <a:xfrm>
            <a:off x="3059832" y="3789040"/>
            <a:ext cx="288032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/>
              <a:t>Б3. Найдите сумму корней уравнения              2(𝑥 − 1)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|𝑥 − 1| − 1 = 0.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Уравнение перепишем в виде:</a:t>
            </a:r>
          </a:p>
          <a:p>
            <a:pPr algn="ctr">
              <a:buNone/>
            </a:pPr>
            <a:r>
              <a:rPr lang="ru-RU" sz="2400" b="1" dirty="0" smtClean="0"/>
              <a:t>2 |𝑥 − 1|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|𝑥 − 1| − 1 = 0.</a:t>
            </a:r>
          </a:p>
          <a:p>
            <a:pPr>
              <a:buNone/>
            </a:pPr>
            <a:r>
              <a:rPr lang="ru-RU" sz="2400" b="1" dirty="0" smtClean="0"/>
              <a:t>Введем новую переменную 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 = </a:t>
            </a:r>
            <a:r>
              <a:rPr lang="ru-RU" sz="2400" b="1" dirty="0" smtClean="0"/>
              <a:t>|𝑥 − 1|.</a:t>
            </a:r>
          </a:p>
          <a:p>
            <a:pPr algn="ctr">
              <a:buNone/>
            </a:pPr>
            <a:r>
              <a:rPr lang="ru-RU" sz="2400" b="1" dirty="0" smtClean="0"/>
              <a:t>2 </a:t>
            </a:r>
            <a:r>
              <a:rPr lang="en-US" sz="2400" b="1" i="1" dirty="0" smtClean="0"/>
              <a:t>t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</a:t>
            </a:r>
            <a:r>
              <a:rPr lang="en-US" sz="2400" b="1" i="1" dirty="0" smtClean="0"/>
              <a:t>t </a:t>
            </a:r>
            <a:r>
              <a:rPr lang="ru-RU" sz="2400" b="1" dirty="0" smtClean="0"/>
              <a:t>− 1 = 0,</a:t>
            </a:r>
          </a:p>
          <a:p>
            <a:pPr algn="ctr">
              <a:buNone/>
            </a:pPr>
            <a:r>
              <a:rPr lang="en-US" sz="2400" b="1" dirty="0" smtClean="0"/>
              <a:t>D = 1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– 4 </a:t>
            </a:r>
            <a:r>
              <a:rPr lang="en-US" sz="2400" b="1" dirty="0" smtClean="0">
                <a:sym typeface="Symbol"/>
              </a:rPr>
              <a:t></a:t>
            </a:r>
            <a:r>
              <a:rPr lang="en-US" sz="2400" b="1" dirty="0" smtClean="0"/>
              <a:t>2</a:t>
            </a:r>
            <a:r>
              <a:rPr lang="en-US" sz="2400" b="1" dirty="0" smtClean="0">
                <a:sym typeface="Symbol"/>
              </a:rPr>
              <a:t></a:t>
            </a:r>
            <a:r>
              <a:rPr lang="en-US" sz="2400" b="1" dirty="0" smtClean="0"/>
              <a:t>(– 1) = 1 + 8 = 9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en-US" sz="2400" b="1" i="1" dirty="0" smtClean="0"/>
              <a:t>t</a:t>
            </a:r>
            <a:r>
              <a:rPr lang="ru-RU" sz="2400" b="1" i="1" dirty="0" smtClean="0"/>
              <a:t> = </a:t>
            </a:r>
            <a:r>
              <a:rPr lang="ru-RU" sz="2400" b="1" dirty="0" smtClean="0"/>
              <a:t>− </a:t>
            </a:r>
            <a:r>
              <a:rPr lang="en-US" sz="2400" b="1" i="1" dirty="0" smtClean="0"/>
              <a:t>1, t</a:t>
            </a:r>
            <a:r>
              <a:rPr lang="ru-RU" sz="2400" b="1" i="1" dirty="0" smtClean="0"/>
              <a:t> = </a:t>
            </a:r>
            <a:r>
              <a:rPr lang="en-US" sz="2400" b="1" i="1" dirty="0" smtClean="0"/>
              <a:t>1|2</a:t>
            </a:r>
            <a:r>
              <a:rPr lang="ru-RU" sz="2400" b="1" i="1" dirty="0" smtClean="0"/>
              <a:t>.</a:t>
            </a:r>
          </a:p>
          <a:p>
            <a:pPr algn="ctr">
              <a:buNone/>
            </a:pPr>
            <a:r>
              <a:rPr lang="ru-RU" sz="2400" b="1" dirty="0" smtClean="0"/>
              <a:t>Вернемся к старой переменной: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933056"/>
            <a:ext cx="2981325" cy="7715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/>
              <a:t>Б3. Найдите сумму корней уравнения              2(𝑥 − 1)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|𝑥 − 1| − 1 = 0.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i="1" dirty="0" smtClean="0"/>
              <a:t>t</a:t>
            </a:r>
            <a:r>
              <a:rPr lang="ru-RU" sz="2400" b="1" i="1" dirty="0" smtClean="0"/>
              <a:t> = </a:t>
            </a:r>
            <a:r>
              <a:rPr lang="ru-RU" sz="2400" b="1" dirty="0" smtClean="0"/>
              <a:t>− </a:t>
            </a:r>
            <a:r>
              <a:rPr lang="en-US" sz="2400" b="1" i="1" dirty="0" smtClean="0"/>
              <a:t>1, t</a:t>
            </a:r>
            <a:r>
              <a:rPr lang="ru-RU" sz="2400" b="1" i="1" dirty="0" smtClean="0"/>
              <a:t> = 0,5,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 = </a:t>
            </a:r>
            <a:r>
              <a:rPr lang="ru-RU" sz="2400" b="1" dirty="0" smtClean="0"/>
              <a:t>|𝑥 − 1|.</a:t>
            </a:r>
            <a:endParaRPr lang="ru-RU" sz="2400" b="1" i="1" dirty="0" smtClean="0"/>
          </a:p>
          <a:p>
            <a:pPr algn="ctr">
              <a:buNone/>
            </a:pPr>
            <a:r>
              <a:rPr lang="ru-RU" sz="2400" b="1" dirty="0" smtClean="0"/>
              <a:t>|𝑥 − 1| = − </a:t>
            </a:r>
            <a:r>
              <a:rPr lang="en-US" sz="2400" b="1" i="1" dirty="0" smtClean="0"/>
              <a:t>1</a:t>
            </a:r>
            <a:r>
              <a:rPr lang="ru-RU" sz="2400" b="1" i="1" dirty="0" smtClean="0"/>
              <a:t>, </a:t>
            </a:r>
            <a:r>
              <a:rPr lang="ru-RU" sz="2400" b="1" dirty="0" smtClean="0"/>
              <a:t>|𝑥 − 1| = 0,5.</a:t>
            </a:r>
          </a:p>
          <a:p>
            <a:pPr algn="ctr">
              <a:buNone/>
            </a:pPr>
            <a:r>
              <a:rPr lang="ru-RU" sz="2400" b="1" dirty="0" smtClean="0"/>
              <a:t>Первое уравнение решения не имеет, так как модуль принимает значения неотрицательные.</a:t>
            </a:r>
          </a:p>
          <a:p>
            <a:pPr algn="ctr">
              <a:buNone/>
            </a:pPr>
            <a:r>
              <a:rPr lang="ru-RU" sz="2400" b="1" dirty="0" smtClean="0"/>
              <a:t>Второе уравнение относительно 𝑥 − 1 имеет два варианта значение: </a:t>
            </a:r>
            <a:r>
              <a:rPr lang="ru-RU" sz="2400" b="1" dirty="0" smtClean="0">
                <a:sym typeface="Symbol"/>
              </a:rPr>
              <a:t></a:t>
            </a:r>
            <a:r>
              <a:rPr lang="ru-RU" sz="2400" b="1" dirty="0" smtClean="0"/>
              <a:t>0,5 .</a:t>
            </a:r>
          </a:p>
          <a:p>
            <a:pPr algn="ctr">
              <a:buNone/>
            </a:pPr>
            <a:r>
              <a:rPr lang="ru-RU" sz="2400" b="1" dirty="0" smtClean="0"/>
              <a:t>𝑥 − 1 = </a:t>
            </a:r>
            <a:r>
              <a:rPr lang="ru-RU" sz="2400" b="1" dirty="0" smtClean="0">
                <a:sym typeface="Symbol"/>
              </a:rPr>
              <a:t></a:t>
            </a:r>
            <a:r>
              <a:rPr lang="ru-RU" sz="2400" b="1" dirty="0" smtClean="0"/>
              <a:t>0,5 .</a:t>
            </a:r>
          </a:p>
          <a:p>
            <a:pPr algn="ctr">
              <a:buNone/>
            </a:pPr>
            <a:r>
              <a:rPr lang="ru-RU" sz="2400" b="1" dirty="0" smtClean="0"/>
              <a:t>Оно распадается на два уравнения:</a:t>
            </a:r>
          </a:p>
          <a:p>
            <a:pPr algn="ctr">
              <a:buNone/>
            </a:pPr>
            <a:r>
              <a:rPr lang="ru-RU" sz="2400" b="1" dirty="0" smtClean="0"/>
              <a:t>𝑥 − 1 = 0,5  или 𝑥 − 1 = − 0,5 </a:t>
            </a:r>
          </a:p>
          <a:p>
            <a:pPr algn="ctr">
              <a:buNone/>
            </a:pPr>
            <a:r>
              <a:rPr lang="ru-RU" sz="2400" b="1" dirty="0" smtClean="0"/>
              <a:t>𝑥 = 1,5               𝑥 = 0,5.</a:t>
            </a:r>
          </a:p>
          <a:p>
            <a:pPr algn="ctr">
              <a:buNone/>
            </a:pPr>
            <a:r>
              <a:rPr lang="ru-RU" sz="2400" b="1" dirty="0" smtClean="0"/>
              <a:t>Сумма корней равна 1,5 + 0,5 = 2.</a:t>
            </a:r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2.</a:t>
            </a:r>
            <a:r>
              <a:rPr lang="ru-RU" sz="2400" b="1" dirty="0" smtClean="0"/>
              <a:t>   </a:t>
            </a: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прототип задачи </a:t>
            </a:r>
            <a:r>
              <a:rPr lang="ru-RU" b="1" dirty="0" smtClean="0"/>
              <a:t>Б3!</a:t>
            </a:r>
            <a:endParaRPr lang="ru-RU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2800" dirty="0" smtClean="0"/>
              <a:t>Б3. Найдите сумму корней уравнения </a:t>
            </a:r>
          </a:p>
          <a:p>
            <a:pPr algn="ctr"/>
            <a:r>
              <a:rPr lang="ru-RU" sz="2800" dirty="0" smtClean="0"/>
              <a:t>2(𝑥 − 1)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+ |𝑥 − 1| − 1 = 0.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Сделать замену переменной, обозначив </a:t>
            </a:r>
            <a:r>
              <a:rPr lang="en-US" b="1" i="1" dirty="0" smtClean="0"/>
              <a:t> t</a:t>
            </a:r>
            <a:r>
              <a:rPr lang="en-US" b="1" dirty="0" smtClean="0"/>
              <a:t> = </a:t>
            </a:r>
            <a:r>
              <a:rPr lang="ru-RU" b="1" dirty="0" smtClean="0"/>
              <a:t>|𝑥 − 1|.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Решить квадратное уравнение</a:t>
            </a:r>
            <a:r>
              <a:rPr lang="ru-RU" dirty="0" smtClean="0"/>
              <a:t> .</a:t>
            </a:r>
            <a:endParaRPr lang="ru-RU" b="1" dirty="0" smtClean="0"/>
          </a:p>
          <a:p>
            <a:pPr marL="342900" indent="-342900" algn="ctr">
              <a:buAutoNum type="arabicPeriod"/>
            </a:pPr>
            <a:r>
              <a:rPr lang="ru-RU" b="1" dirty="0" smtClean="0"/>
              <a:t>Вернуться к старой переменной.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С учетом знака модуля </a:t>
            </a:r>
            <a:r>
              <a:rPr lang="en-US" b="1" i="1" dirty="0" smtClean="0"/>
              <a:t>t&lt;0</a:t>
            </a:r>
            <a:r>
              <a:rPr lang="ru-RU" b="1" i="1" dirty="0" smtClean="0"/>
              <a:t> </a:t>
            </a:r>
            <a:r>
              <a:rPr lang="ru-RU" b="1" dirty="0" smtClean="0"/>
              <a:t>для</a:t>
            </a:r>
            <a:r>
              <a:rPr lang="ru-RU" b="1" i="1" dirty="0" smtClean="0"/>
              <a:t> </a:t>
            </a:r>
            <a:r>
              <a:rPr lang="ru-RU" b="1" dirty="0" smtClean="0"/>
              <a:t>𝑥 − 1 не дает корней, а </a:t>
            </a:r>
            <a:r>
              <a:rPr lang="en-US" b="1" i="1" dirty="0" smtClean="0"/>
              <a:t>t&gt;0</a:t>
            </a:r>
            <a:r>
              <a:rPr lang="en-US" b="1" dirty="0" smtClean="0"/>
              <a:t> </a:t>
            </a:r>
            <a:r>
              <a:rPr lang="ru-RU" b="1" dirty="0" smtClean="0"/>
              <a:t> два противоположных по знаку корня.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Сложить корни уравнения.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Ответ 2.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Разберем еще один прототип  задачи Б3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8884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Найдите сумму корней уравнения |5</a:t>
            </a:r>
            <a:r>
              <a:rPr lang="en-US" sz="3200" dirty="0" smtClean="0"/>
              <a:t> </a:t>
            </a:r>
            <a:r>
              <a:rPr lang="ru-RU" sz="3200" dirty="0" smtClean="0"/>
              <a:t>− </a:t>
            </a:r>
            <a:r>
              <a:rPr lang="en-US" sz="3200" dirty="0" smtClean="0"/>
              <a:t>|</a:t>
            </a:r>
            <a:r>
              <a:rPr lang="ru-RU" sz="3200" dirty="0" smtClean="0"/>
              <a:t>𝑥 </a:t>
            </a:r>
            <a:r>
              <a:rPr lang="en-US" sz="3200" dirty="0" smtClean="0"/>
              <a:t>+</a:t>
            </a:r>
            <a:r>
              <a:rPr lang="ru-RU" sz="3200" dirty="0" smtClean="0"/>
              <a:t> </a:t>
            </a:r>
            <a:r>
              <a:rPr lang="en-US" sz="3200" dirty="0" smtClean="0"/>
              <a:t>4</a:t>
            </a:r>
            <a:r>
              <a:rPr lang="ru-RU" sz="3200" dirty="0" smtClean="0"/>
              <a:t>|| − </a:t>
            </a:r>
            <a:r>
              <a:rPr lang="en-US" sz="3200" dirty="0" smtClean="0"/>
              <a:t>7</a:t>
            </a:r>
            <a:r>
              <a:rPr lang="ru-RU" sz="3200" dirty="0" smtClean="0"/>
              <a:t> = 0. 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/>
              <a:t>Задача. Найдите сумму корней уравнения     |5</a:t>
            </a:r>
            <a:r>
              <a:rPr lang="en-US" sz="3200" dirty="0" smtClean="0"/>
              <a:t> </a:t>
            </a:r>
            <a:r>
              <a:rPr lang="ru-RU" sz="3200" dirty="0" smtClean="0"/>
              <a:t>− </a:t>
            </a:r>
            <a:r>
              <a:rPr lang="en-US" sz="3200" dirty="0" smtClean="0"/>
              <a:t>|</a:t>
            </a:r>
            <a:r>
              <a:rPr lang="ru-RU" sz="3200" dirty="0" smtClean="0"/>
              <a:t>𝑥 </a:t>
            </a:r>
            <a:r>
              <a:rPr lang="en-US" sz="3200" dirty="0" smtClean="0"/>
              <a:t>+</a:t>
            </a:r>
            <a:r>
              <a:rPr lang="ru-RU" sz="3200" dirty="0" smtClean="0"/>
              <a:t> </a:t>
            </a:r>
            <a:r>
              <a:rPr lang="en-US" sz="3200" dirty="0" smtClean="0"/>
              <a:t>4</a:t>
            </a:r>
            <a:r>
              <a:rPr lang="ru-RU" sz="3200" dirty="0" smtClean="0"/>
              <a:t>|| − </a:t>
            </a:r>
            <a:r>
              <a:rPr lang="en-US" sz="3200" dirty="0" smtClean="0"/>
              <a:t>7</a:t>
            </a:r>
            <a:r>
              <a:rPr lang="ru-RU" sz="3200" dirty="0" smtClean="0"/>
              <a:t> = 0.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 уравнении присутствует двойной модуль, раскрывается он обычным образом.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Последовательно преобразуем уравнения:</a:t>
            </a:r>
          </a:p>
          <a:p>
            <a:pPr algn="ctr">
              <a:buNone/>
            </a:pPr>
            <a:r>
              <a:rPr lang="ru-RU" sz="2400" b="1" dirty="0" smtClean="0"/>
              <a:t>|5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|| − </a:t>
            </a:r>
            <a:r>
              <a:rPr lang="en-US" sz="2400" b="1" dirty="0" smtClean="0"/>
              <a:t>7</a:t>
            </a:r>
            <a:r>
              <a:rPr lang="ru-RU" sz="2400" b="1" dirty="0" smtClean="0"/>
              <a:t> = 0,</a:t>
            </a:r>
          </a:p>
          <a:p>
            <a:pPr algn="ctr">
              <a:buNone/>
            </a:pPr>
            <a:r>
              <a:rPr lang="ru-RU" sz="2400" b="1" dirty="0" smtClean="0"/>
              <a:t>|5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|| = </a:t>
            </a:r>
            <a:r>
              <a:rPr lang="en-US" sz="2400" b="1" dirty="0" smtClean="0"/>
              <a:t>7</a:t>
            </a:r>
            <a:r>
              <a:rPr lang="ru-RU" sz="2400" b="1" dirty="0" smtClean="0"/>
              <a:t> ,</a:t>
            </a:r>
          </a:p>
          <a:p>
            <a:pPr algn="ctr">
              <a:buNone/>
            </a:pPr>
            <a:r>
              <a:rPr lang="ru-RU" sz="2400" b="1" dirty="0" smtClean="0"/>
              <a:t>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</a:t>
            </a:r>
            <a:r>
              <a:rPr lang="ru-RU" sz="2400" b="1" dirty="0" smtClean="0">
                <a:sym typeface="Symbol"/>
              </a:rPr>
              <a:t> 7.</a:t>
            </a:r>
          </a:p>
          <a:p>
            <a:pPr algn="ctr">
              <a:buNone/>
            </a:pPr>
            <a:endParaRPr lang="ru-RU" sz="2400" b="1" dirty="0" smtClean="0">
              <a:sym typeface="Symbol"/>
            </a:endParaRPr>
          </a:p>
          <a:p>
            <a:pPr algn="ctr">
              <a:buNone/>
            </a:pPr>
            <a:r>
              <a:rPr lang="ru-RU" sz="2400" b="1" dirty="0" smtClean="0">
                <a:sym typeface="Symbol"/>
              </a:rPr>
              <a:t>Уравнение распадается на два:</a:t>
            </a:r>
          </a:p>
          <a:p>
            <a:pPr algn="ctr">
              <a:buNone/>
            </a:pPr>
            <a:r>
              <a:rPr lang="ru-RU" sz="2400" b="1" dirty="0" smtClean="0"/>
              <a:t>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</a:t>
            </a:r>
            <a:r>
              <a:rPr lang="ru-RU" sz="2400" b="1" dirty="0" smtClean="0">
                <a:sym typeface="Symbol"/>
              </a:rPr>
              <a:t>7 или </a:t>
            </a:r>
            <a:r>
              <a:rPr lang="ru-RU" sz="2400" b="1" dirty="0" smtClean="0"/>
              <a:t>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− </a:t>
            </a:r>
            <a:r>
              <a:rPr lang="ru-RU" sz="2400" b="1" dirty="0" smtClean="0">
                <a:sym typeface="Symbol"/>
              </a:rPr>
              <a:t>7 .</a:t>
            </a:r>
          </a:p>
          <a:p>
            <a:pPr algn="ctr"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втором занятии будет рассмотрено 7 задач: А4, А6, Б1, Б2, Б3, Б4, Б6.</a:t>
            </a:r>
          </a:p>
          <a:p>
            <a:pPr>
              <a:buNone/>
            </a:pPr>
            <a:r>
              <a:rPr lang="ru-RU" dirty="0" smtClean="0"/>
              <a:t>Все представленные решения необходимо разобрать и воспроизвести по памяти.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/>
              <a:t>Задача. Найдите сумму корней уравнения     |5</a:t>
            </a:r>
            <a:r>
              <a:rPr lang="en-US" sz="3200" dirty="0" smtClean="0"/>
              <a:t> </a:t>
            </a:r>
            <a:r>
              <a:rPr lang="ru-RU" sz="3200" dirty="0" smtClean="0"/>
              <a:t>− </a:t>
            </a:r>
            <a:r>
              <a:rPr lang="en-US" sz="3200" dirty="0" smtClean="0"/>
              <a:t>|</a:t>
            </a:r>
            <a:r>
              <a:rPr lang="ru-RU" sz="3200" dirty="0" smtClean="0"/>
              <a:t>𝑥 </a:t>
            </a:r>
            <a:r>
              <a:rPr lang="en-US" sz="3200" dirty="0" smtClean="0"/>
              <a:t>+</a:t>
            </a:r>
            <a:r>
              <a:rPr lang="ru-RU" sz="3200" dirty="0" smtClean="0"/>
              <a:t> </a:t>
            </a:r>
            <a:r>
              <a:rPr lang="en-US" sz="3200" dirty="0" smtClean="0"/>
              <a:t>4</a:t>
            </a:r>
            <a:r>
              <a:rPr lang="ru-RU" sz="3200" dirty="0" smtClean="0"/>
              <a:t>|| − </a:t>
            </a:r>
            <a:r>
              <a:rPr lang="en-US" sz="3200" dirty="0" smtClean="0"/>
              <a:t>7</a:t>
            </a:r>
            <a:r>
              <a:rPr lang="ru-RU" sz="3200" dirty="0" smtClean="0"/>
              <a:t> = 0.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</a:t>
            </a:r>
            <a:r>
              <a:rPr lang="ru-RU" sz="2400" b="1" dirty="0" smtClean="0">
                <a:sym typeface="Symbol"/>
              </a:rPr>
              <a:t>7    или </a:t>
            </a:r>
            <a:r>
              <a:rPr lang="ru-RU" sz="2400" b="1" dirty="0" smtClean="0"/>
              <a:t>5</a:t>
            </a:r>
            <a:r>
              <a:rPr lang="en-US" sz="2400" b="1" dirty="0" smtClean="0"/>
              <a:t> </a:t>
            </a:r>
            <a:r>
              <a:rPr lang="ru-RU" sz="2400" b="1" dirty="0" smtClean="0"/>
              <a:t>−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− </a:t>
            </a:r>
            <a:r>
              <a:rPr lang="ru-RU" sz="2400" b="1" dirty="0" smtClean="0">
                <a:sym typeface="Symbol"/>
              </a:rPr>
              <a:t>7 ,</a:t>
            </a:r>
          </a:p>
          <a:p>
            <a:pPr algn="ctr">
              <a:buNone/>
            </a:pP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− 2    </a:t>
            </a:r>
            <a:r>
              <a:rPr lang="en-US" sz="2400" b="1" dirty="0" smtClean="0"/>
              <a:t> </a:t>
            </a:r>
            <a:r>
              <a:rPr lang="ru-RU" sz="2400" b="1" dirty="0" smtClean="0"/>
              <a:t>             </a:t>
            </a:r>
            <a:r>
              <a:rPr lang="en-US" sz="2400" b="1" dirty="0" smtClean="0"/>
              <a:t>|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| = 12.</a:t>
            </a:r>
          </a:p>
          <a:p>
            <a:pPr algn="ctr">
              <a:buNone/>
            </a:pPr>
            <a:r>
              <a:rPr lang="ru-RU" sz="2400" b="1" dirty="0" smtClean="0">
                <a:sym typeface="Symbol"/>
              </a:rPr>
              <a:t>Первое уравнение не имеет решения, так как в правой части отрицательное число, а модуль принимает только неотрицательные значения.</a:t>
            </a:r>
          </a:p>
          <a:p>
            <a:pPr algn="ctr">
              <a:buNone/>
            </a:pPr>
            <a:r>
              <a:rPr lang="ru-RU" sz="2400" b="1" dirty="0" smtClean="0">
                <a:sym typeface="Symbol"/>
              </a:rPr>
              <a:t>Второе уравнение относительно </a:t>
            </a: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 принимает два варианта значений: </a:t>
            </a:r>
            <a:r>
              <a:rPr lang="ru-RU" sz="2400" b="1" dirty="0" smtClean="0">
                <a:sym typeface="Symbol"/>
              </a:rPr>
              <a:t> 12:</a:t>
            </a:r>
          </a:p>
          <a:p>
            <a:pPr algn="ctr">
              <a:buNone/>
            </a:pPr>
            <a:r>
              <a:rPr lang="ru-RU" sz="2400" b="1" dirty="0" smtClean="0"/>
              <a:t> 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 = 12, т. е. 𝑥 = 8,</a:t>
            </a:r>
          </a:p>
          <a:p>
            <a:pPr algn="ctr">
              <a:buNone/>
            </a:pPr>
            <a:r>
              <a:rPr lang="ru-RU" sz="2400" b="1" dirty="0" smtClean="0"/>
              <a:t>𝑥 </a:t>
            </a:r>
            <a:r>
              <a:rPr lang="en-US" sz="2400" b="1" dirty="0" smtClean="0"/>
              <a:t>+</a:t>
            </a:r>
            <a:r>
              <a:rPr lang="ru-RU" sz="2400" b="1" dirty="0" smtClean="0"/>
              <a:t> </a:t>
            </a:r>
            <a:r>
              <a:rPr lang="en-US" sz="2400" b="1" dirty="0" smtClean="0"/>
              <a:t>4</a:t>
            </a:r>
            <a:r>
              <a:rPr lang="ru-RU" sz="2400" b="1" dirty="0" smtClean="0"/>
              <a:t> = − 12, т. е. 𝑥 = − 16.</a:t>
            </a:r>
            <a:endParaRPr lang="ru-RU" sz="2400" b="1" dirty="0" smtClean="0">
              <a:sym typeface="Symbol"/>
            </a:endParaRPr>
          </a:p>
          <a:p>
            <a:pPr algn="just">
              <a:buNone/>
            </a:pPr>
            <a:r>
              <a:rPr lang="ru-RU" sz="2400" b="1" dirty="0" smtClean="0"/>
              <a:t>Найдем сумму: 8 + (− 16) = − 8.</a:t>
            </a:r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− 8.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8407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рассмотренный прототип задачи </a:t>
            </a:r>
            <a:r>
              <a:rPr lang="ru-RU" b="1" dirty="0" smtClean="0"/>
              <a:t>Б3!</a:t>
            </a:r>
            <a:endParaRPr lang="ru-RU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2800" dirty="0" smtClean="0"/>
              <a:t>Б3. Найдите сумму корней уравнения </a:t>
            </a:r>
          </a:p>
          <a:p>
            <a:pPr algn="ctr"/>
            <a:r>
              <a:rPr lang="ru-RU" sz="2800" dirty="0" smtClean="0"/>
              <a:t>|5</a:t>
            </a:r>
            <a:r>
              <a:rPr lang="en-US" sz="2800" dirty="0" smtClean="0"/>
              <a:t> </a:t>
            </a:r>
            <a:r>
              <a:rPr lang="ru-RU" sz="2800" dirty="0" smtClean="0"/>
              <a:t>− </a:t>
            </a:r>
            <a:r>
              <a:rPr lang="en-US" sz="2800" dirty="0" smtClean="0"/>
              <a:t>|</a:t>
            </a:r>
            <a:r>
              <a:rPr lang="ru-RU" sz="2800" dirty="0" smtClean="0"/>
              <a:t>𝑥 </a:t>
            </a:r>
            <a:r>
              <a:rPr lang="en-US" sz="2800" dirty="0" smtClean="0"/>
              <a:t>+</a:t>
            </a:r>
            <a:r>
              <a:rPr lang="ru-RU" sz="2800" dirty="0" smtClean="0"/>
              <a:t> </a:t>
            </a:r>
            <a:r>
              <a:rPr lang="en-US" sz="2800" dirty="0" smtClean="0"/>
              <a:t>4</a:t>
            </a:r>
            <a:r>
              <a:rPr lang="ru-RU" sz="2800" dirty="0" smtClean="0"/>
              <a:t>|| − </a:t>
            </a:r>
            <a:r>
              <a:rPr lang="en-US" sz="2800" dirty="0" smtClean="0"/>
              <a:t>7</a:t>
            </a:r>
            <a:r>
              <a:rPr lang="ru-RU" sz="2800" dirty="0" smtClean="0"/>
              <a:t> = 0.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Раскрыть внешний модуль.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Выразить в каждом уравнении внутренний модуль</a:t>
            </a:r>
            <a:r>
              <a:rPr lang="ru-RU" dirty="0" smtClean="0"/>
              <a:t>.</a:t>
            </a:r>
            <a:endParaRPr lang="ru-RU" b="1" dirty="0" smtClean="0"/>
          </a:p>
          <a:p>
            <a:pPr marL="342900" indent="-342900" algn="ctr">
              <a:buAutoNum type="arabicPeriod"/>
            </a:pPr>
            <a:r>
              <a:rPr lang="ru-RU" b="1" dirty="0" smtClean="0"/>
              <a:t>С учетом знака модуля </a:t>
            </a:r>
            <a:r>
              <a:rPr lang="en-US" b="1" i="1" dirty="0" smtClean="0"/>
              <a:t>t&lt;0</a:t>
            </a:r>
            <a:r>
              <a:rPr lang="ru-RU" b="1" i="1" dirty="0" smtClean="0"/>
              <a:t> </a:t>
            </a:r>
            <a:r>
              <a:rPr lang="ru-RU" b="1" dirty="0" smtClean="0"/>
              <a:t>для</a:t>
            </a:r>
            <a:r>
              <a:rPr lang="ru-RU" b="1" i="1" dirty="0" smtClean="0"/>
              <a:t> </a:t>
            </a:r>
            <a:r>
              <a:rPr lang="ru-RU" b="1" dirty="0" smtClean="0"/>
              <a:t>𝑥 + 4 не дает корней, а </a:t>
            </a:r>
            <a:r>
              <a:rPr lang="en-US" b="1" i="1" dirty="0" smtClean="0"/>
              <a:t>t&gt;0</a:t>
            </a:r>
            <a:r>
              <a:rPr lang="en-US" b="1" dirty="0" smtClean="0"/>
              <a:t> </a:t>
            </a:r>
            <a:r>
              <a:rPr lang="ru-RU" b="1" dirty="0" smtClean="0"/>
              <a:t> два противоположных по знаку корня.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Сложить корни уравнения.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Ответ </a:t>
            </a:r>
            <a:r>
              <a:rPr lang="ru-RU" dirty="0" smtClean="0"/>
              <a:t>− </a:t>
            </a:r>
            <a:r>
              <a:rPr lang="ru-RU" b="1" dirty="0" smtClean="0"/>
              <a:t>8.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Переходим к разбору задачи Б6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8884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Найдите сумму корней или корень, если он единственный, уравнения  </a:t>
            </a:r>
            <a:endParaRPr lang="ru-RU" sz="32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96952"/>
            <a:ext cx="2809875" cy="4762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smtClean="0"/>
              <a:t>Задача Б6. Найдите сумму корней или корень, если он единственный, уравнения 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Это уравнение является иррациональным, переменная в нем содержится под знаком коря, в данном случае квадратного.  Метод решения уравнения состоит в устранении корня, для чего необходимо выполнить возведение в квадрат.</a:t>
            </a:r>
          </a:p>
          <a:p>
            <a:pPr>
              <a:buNone/>
            </a:pPr>
            <a:r>
              <a:rPr lang="ru-RU" sz="2400" b="1" dirty="0" smtClean="0"/>
              <a:t>Уравнение преобразуем так: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Одновременно надо поставить дополнительное условие: </a:t>
            </a:r>
          </a:p>
          <a:p>
            <a:pPr algn="ctr">
              <a:buNone/>
            </a:pPr>
            <a:r>
              <a:rPr lang="en-US" sz="2600" b="1" i="1" dirty="0" smtClean="0"/>
              <a:t>x</a:t>
            </a:r>
            <a:r>
              <a:rPr lang="en-US" sz="2600" b="1" dirty="0" smtClean="0"/>
              <a:t> –</a:t>
            </a:r>
            <a:r>
              <a:rPr lang="en-US" sz="2400" b="1" dirty="0" smtClean="0"/>
              <a:t> 8 ≥ 0</a:t>
            </a:r>
            <a:r>
              <a:rPr lang="ru-RU" sz="2400" b="1" dirty="0" smtClean="0"/>
              <a:t>, только в этом случает возведение в квадрат не приведет к ошибке.</a:t>
            </a:r>
            <a:endParaRPr lang="ru-RU" sz="2400" b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764704"/>
            <a:ext cx="2809875" cy="4762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212976"/>
            <a:ext cx="3600400" cy="135015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smtClean="0"/>
              <a:t>Задача Б6. Найдите сумму корней или корень, если он единственный, уравнения  </a:t>
            </a:r>
            <a:endParaRPr lang="ru-RU" sz="28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Решим уравнение </a:t>
            </a: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– 16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+ 64 = 37 – 4</a:t>
            </a:r>
            <a:r>
              <a:rPr lang="en-US" sz="2400" b="1" i="1" dirty="0" smtClean="0"/>
              <a:t>x 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при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– 8 ≥ 0</a:t>
            </a:r>
            <a:r>
              <a:rPr lang="ru-RU" sz="2400" b="1" dirty="0" smtClean="0"/>
              <a:t>.</a:t>
            </a:r>
            <a:endParaRPr lang="ru-RU" sz="2400" b="1" i="1" dirty="0" smtClean="0"/>
          </a:p>
          <a:p>
            <a:pPr algn="ctr">
              <a:buNone/>
            </a:pPr>
            <a:r>
              <a:rPr lang="en-US" sz="2400" b="1" i="1" dirty="0" smtClean="0"/>
              <a:t>x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– 1</a:t>
            </a:r>
            <a:r>
              <a:rPr lang="ru-RU" sz="2400" b="1" dirty="0" smtClean="0"/>
              <a:t>2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+ </a:t>
            </a:r>
            <a:r>
              <a:rPr lang="ru-RU" sz="2400" b="1" dirty="0" smtClean="0"/>
              <a:t>27</a:t>
            </a:r>
            <a:r>
              <a:rPr lang="en-US" sz="2400" b="1" dirty="0" smtClean="0"/>
              <a:t> =</a:t>
            </a:r>
            <a:r>
              <a:rPr lang="ru-RU" sz="2400" b="1" dirty="0" smtClean="0"/>
              <a:t> 0.</a:t>
            </a:r>
          </a:p>
          <a:p>
            <a:pPr algn="ctr">
              <a:buNone/>
            </a:pPr>
            <a:r>
              <a:rPr lang="en-US" sz="2400" b="1" dirty="0" smtClean="0"/>
              <a:t>D = (– 1</a:t>
            </a:r>
            <a:r>
              <a:rPr lang="ru-RU" sz="2400" b="1" dirty="0" smtClean="0"/>
              <a:t>2</a:t>
            </a:r>
            <a:r>
              <a:rPr lang="en-US" sz="2400" b="1" dirty="0" smtClean="0"/>
              <a:t>)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– 4</a:t>
            </a:r>
            <a:r>
              <a:rPr lang="en-US" sz="2400" b="1" dirty="0" smtClean="0">
                <a:sym typeface="Symbol"/>
              </a:rPr>
              <a:t>1 27 = 144 </a:t>
            </a:r>
            <a:r>
              <a:rPr lang="en-US" sz="2400" b="1" dirty="0" smtClean="0"/>
              <a:t>– 108 = 36,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en-US" sz="2400" b="1" i="1" dirty="0" smtClean="0"/>
              <a:t>x</a:t>
            </a:r>
            <a:r>
              <a:rPr lang="en-US" sz="2400" b="1" dirty="0" smtClean="0"/>
              <a:t> = 3,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= 9.</a:t>
            </a:r>
          </a:p>
          <a:p>
            <a:pPr>
              <a:buNone/>
            </a:pPr>
            <a:r>
              <a:rPr lang="ru-RU" sz="2400" b="1" dirty="0" smtClean="0"/>
              <a:t>Первый корень не удовлетворяет дополнительному условию: </a:t>
            </a:r>
            <a:r>
              <a:rPr lang="en-US" sz="2600" b="1" i="1" dirty="0" smtClean="0"/>
              <a:t>x</a:t>
            </a:r>
            <a:r>
              <a:rPr lang="en-US" sz="2600" b="1" dirty="0" smtClean="0"/>
              <a:t> –</a:t>
            </a:r>
            <a:r>
              <a:rPr lang="en-US" sz="2400" b="1" dirty="0" smtClean="0"/>
              <a:t> 8 ≥ 0</a:t>
            </a:r>
            <a:r>
              <a:rPr lang="ru-RU" sz="2400" b="1" dirty="0" smtClean="0"/>
              <a:t>, так как </a:t>
            </a:r>
            <a:r>
              <a:rPr lang="ru-RU" sz="2600" b="1" i="1" dirty="0" smtClean="0"/>
              <a:t>3</a:t>
            </a:r>
            <a:r>
              <a:rPr lang="en-US" sz="2600" b="1" dirty="0" smtClean="0"/>
              <a:t> –</a:t>
            </a:r>
            <a:r>
              <a:rPr lang="en-US" sz="2400" b="1" dirty="0" smtClean="0"/>
              <a:t> 8 &lt; 0</a:t>
            </a:r>
            <a:r>
              <a:rPr lang="ru-RU" sz="2400" b="1" dirty="0" smtClean="0"/>
              <a:t>, а второй удовлетворяет. 9 – единственный корень уравнения.</a:t>
            </a:r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9.</a:t>
            </a:r>
            <a:endParaRPr lang="ru-RU" sz="2400" b="1" u="sng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764704"/>
            <a:ext cx="2809875" cy="4762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501008"/>
            <a:ext cx="3152775" cy="63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04664"/>
            <a:ext cx="68407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рассмотренный прототип задачи </a:t>
            </a:r>
            <a:r>
              <a:rPr lang="ru-RU" b="1" dirty="0" smtClean="0"/>
              <a:t>Б6!</a:t>
            </a:r>
            <a:endParaRPr lang="ru-RU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2800" b="1" dirty="0" smtClean="0"/>
              <a:t>Задача Б6. Найдите сумму корней или корень, если он единственный, уравнения </a:t>
            </a:r>
          </a:p>
          <a:p>
            <a:pPr>
              <a:buNone/>
            </a:pP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Перенести корень влево, все остальные слагаемые вправо.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Возвести в квадрат обе части уравнения, снимая в левой части знак корня, а правую часть возвести в квадрат по формуле квадрат разности, привести подобные, решить квадратное уравнение</a:t>
            </a:r>
            <a:r>
              <a:rPr lang="ru-RU" dirty="0" smtClean="0"/>
              <a:t>.</a:t>
            </a:r>
            <a:endParaRPr lang="ru-RU" b="1" dirty="0" smtClean="0"/>
          </a:p>
          <a:p>
            <a:pPr marL="342900" indent="-342900" algn="ctr">
              <a:buAutoNum type="arabicPeriod"/>
            </a:pPr>
            <a:r>
              <a:rPr lang="ru-RU" b="1" dirty="0" smtClean="0"/>
              <a:t>Поставить дополнительное условие: ТО,ЧЕМУ РАВЕН КОРЕНЬ, больше или равно 0.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Проверить корни уравнения на выполнение дополнительного условия.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Ответ 9.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060848"/>
            <a:ext cx="2809875" cy="47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Б6: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200" b="1" dirty="0" smtClean="0"/>
              <a:t> Найдите сумму корней или корень, если он единственный, уравнения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слайде.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068960"/>
            <a:ext cx="2343150" cy="4095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Задача. Найдите сумму корней или корень, если он единственный, уравнения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Последовательно преобразуем уравнение: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Уравнение имеет корни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5,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-1.</a:t>
            </a:r>
          </a:p>
          <a:p>
            <a:pPr>
              <a:buNone/>
            </a:pPr>
            <a:r>
              <a:rPr lang="ru-RU" sz="2400" b="1" dirty="0" smtClean="0"/>
              <a:t>Дополнительное условие в этом уравнении:</a:t>
            </a:r>
            <a:r>
              <a:rPr lang="en-US" sz="2600" b="1" i="1" dirty="0" smtClean="0"/>
              <a:t> x</a:t>
            </a:r>
            <a:r>
              <a:rPr lang="en-US" sz="2600" b="1" dirty="0" smtClean="0"/>
              <a:t> –</a:t>
            </a:r>
            <a:r>
              <a:rPr lang="en-US" sz="2400" b="1" dirty="0" smtClean="0"/>
              <a:t> </a:t>
            </a:r>
            <a:r>
              <a:rPr lang="ru-RU" sz="2400" b="1" dirty="0" smtClean="0"/>
              <a:t>4</a:t>
            </a:r>
            <a:r>
              <a:rPr lang="en-US" sz="2400" b="1" dirty="0" smtClean="0"/>
              <a:t> ≥ 0</a:t>
            </a:r>
            <a:r>
              <a:rPr lang="ru-RU" sz="2400" b="1" dirty="0" smtClean="0"/>
              <a:t> . Этому условию удовлетворяет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5, не удовлетворяет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-1.</a:t>
            </a:r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908720"/>
            <a:ext cx="2343150" cy="4095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132856"/>
            <a:ext cx="3162300" cy="239077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Переходим к разбору задачи А6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Количество целых решений неравенства 𝑥 </a:t>
            </a:r>
            <a:r>
              <a:rPr lang="ru-RU" sz="3200" baseline="30000" dirty="0" smtClean="0"/>
              <a:t>9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+ 6𝑥+ 8| &lt; 0 на промежутке </a:t>
            </a:r>
          </a:p>
          <a:p>
            <a:pPr algn="just"/>
            <a:r>
              <a:rPr lang="ru-RU" sz="3200" dirty="0" smtClean="0"/>
              <a:t>[−7; −3] равно </a:t>
            </a:r>
          </a:p>
          <a:p>
            <a:pPr marL="514350" indent="-514350" algn="just">
              <a:buAutoNum type="arabicParenR"/>
            </a:pPr>
            <a:r>
              <a:rPr lang="ru-RU" sz="3200" dirty="0" smtClean="0"/>
              <a:t>5 </a:t>
            </a:r>
          </a:p>
          <a:p>
            <a:pPr marL="514350" indent="-514350" algn="just">
              <a:buAutoNum type="arabicParenR"/>
            </a:pPr>
            <a:r>
              <a:rPr lang="ru-RU" sz="3200" dirty="0" smtClean="0"/>
              <a:t>4 </a:t>
            </a:r>
          </a:p>
          <a:p>
            <a:pPr marL="514350" indent="-514350" algn="just">
              <a:buAutoNum type="arabicParenR"/>
            </a:pPr>
            <a:r>
              <a:rPr lang="ru-RU" sz="3200" dirty="0" smtClean="0"/>
              <a:t>6 </a:t>
            </a:r>
          </a:p>
          <a:p>
            <a:pPr marL="514350" indent="-514350" algn="just">
              <a:buAutoNum type="arabicParenR"/>
            </a:pPr>
            <a:r>
              <a:rPr lang="ru-RU" sz="3200" dirty="0" smtClean="0"/>
              <a:t>3 </a:t>
            </a:r>
          </a:p>
          <a:p>
            <a:pPr marL="514350" indent="-514350" algn="just">
              <a:buAutoNum type="arabicParenR"/>
            </a:pPr>
            <a:r>
              <a:rPr lang="ru-RU" sz="3200" dirty="0" smtClean="0"/>
              <a:t>2</a:t>
            </a:r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А6. Количество целых решений неравенства   𝑥 </a:t>
            </a:r>
            <a:r>
              <a:rPr lang="ru-RU" sz="3200" baseline="30000" dirty="0" smtClean="0"/>
              <a:t>9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+ 6𝑥+ 8| &lt; 0 на промежутке [−7; −3] равно 1) 5   2) 4   3) 6   4) 3   5) 2</a:t>
            </a:r>
            <a:endParaRPr lang="ru-RU" sz="32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Начнем с того, что выберем все целые числа из промежутка [−7; −3]: −7, −6, −5, −4, −3. Проверим, какие из этих чисел являются решениями неравенства, т.е. обращают его в верное числовое неравенство. Для этого будем подставлять эти числа в неравенство.</a:t>
            </a:r>
          </a:p>
          <a:p>
            <a:pPr>
              <a:buNone/>
            </a:pPr>
            <a:r>
              <a:rPr lang="ru-RU" sz="2400" b="1" dirty="0" smtClean="0"/>
              <a:t>Первое число −7: </a:t>
            </a:r>
          </a:p>
          <a:p>
            <a:pPr>
              <a:buNone/>
            </a:pPr>
            <a:r>
              <a:rPr lang="ru-RU" sz="2400" b="1" dirty="0" smtClean="0"/>
              <a:t> (−7) </a:t>
            </a:r>
            <a:r>
              <a:rPr lang="ru-RU" sz="2400" b="1" baseline="30000" dirty="0" smtClean="0"/>
              <a:t>9</a:t>
            </a:r>
            <a:r>
              <a:rPr lang="ru-RU" sz="2400" b="1" dirty="0" smtClean="0"/>
              <a:t> · |(−7)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+ 6(−7)+ 8| &lt; 0, т.к. первый сомножитель − (нечетная степень отрицательного числа), второй + (модуль принимает положительное значение). </a:t>
            </a:r>
          </a:p>
          <a:p>
            <a:pPr>
              <a:buNone/>
            </a:pPr>
            <a:r>
              <a:rPr lang="ru-RU" sz="2400" b="1" dirty="0" smtClean="0"/>
              <a:t>Аналогично поступаем дальше: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Первая тема – УРАВНЕНИЯ.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 этой теме относятся следующие задачи: Б1, Б2, Б3 и Б6.</a:t>
            </a:r>
          </a:p>
          <a:p>
            <a:pPr algn="ctr">
              <a:buNone/>
            </a:pPr>
            <a:r>
              <a:rPr lang="ru-RU" dirty="0" smtClean="0"/>
              <a:t>Приступаем к разбору задачи Б1.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А6. Количество целых решений неравенства   𝑥 </a:t>
            </a:r>
            <a:r>
              <a:rPr lang="ru-RU" sz="3200" baseline="30000" dirty="0" smtClean="0"/>
              <a:t>9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+ 6𝑥+ 8| &lt; 0 на промежутке [−7; −3] равно 1) 5   2) 4   3) 6   4) 3   5) 2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Второе число −6: </a:t>
            </a:r>
          </a:p>
          <a:p>
            <a:pPr>
              <a:buNone/>
            </a:pPr>
            <a:r>
              <a:rPr lang="ru-RU" sz="2400" b="1" dirty="0" smtClean="0"/>
              <a:t> (−6) </a:t>
            </a:r>
            <a:r>
              <a:rPr lang="ru-RU" sz="2400" b="1" baseline="30000" dirty="0" smtClean="0"/>
              <a:t>9</a:t>
            </a:r>
            <a:r>
              <a:rPr lang="ru-RU" sz="2400" b="1" dirty="0" smtClean="0"/>
              <a:t> · |(−6)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+ 6(−6)+ 8| &lt; 0, т.к. первый сомножитель − (нечетная степень отрицательного числа), второй + (модуль принимает положительное значение). </a:t>
            </a:r>
          </a:p>
          <a:p>
            <a:pPr>
              <a:buNone/>
            </a:pPr>
            <a:r>
              <a:rPr lang="ru-RU" sz="2400" b="1" dirty="0" smtClean="0"/>
              <a:t>Третье число −5: </a:t>
            </a:r>
          </a:p>
          <a:p>
            <a:pPr>
              <a:buNone/>
            </a:pPr>
            <a:r>
              <a:rPr lang="ru-RU" sz="2400" b="1" dirty="0" smtClean="0"/>
              <a:t> (−5) </a:t>
            </a:r>
            <a:r>
              <a:rPr lang="ru-RU" sz="2400" b="1" baseline="30000" dirty="0" smtClean="0"/>
              <a:t>9</a:t>
            </a:r>
            <a:r>
              <a:rPr lang="ru-RU" sz="2400" b="1" dirty="0" smtClean="0"/>
              <a:t> · |(−5)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+ 6(−5)+ 8| &lt; 0, т.к. первый сомножитель − (нечетная степень отрицательного числа), второй + (модуль принимает положительное значение). </a:t>
            </a:r>
          </a:p>
          <a:p>
            <a:pPr>
              <a:buNone/>
            </a:pPr>
            <a:r>
              <a:rPr lang="ru-RU" sz="2400" b="1" dirty="0" smtClean="0"/>
              <a:t>Четвертое число −4: </a:t>
            </a:r>
          </a:p>
          <a:p>
            <a:pPr>
              <a:buNone/>
            </a:pPr>
            <a:r>
              <a:rPr lang="ru-RU" sz="2400" b="1" dirty="0" smtClean="0"/>
              <a:t> (−4) </a:t>
            </a:r>
            <a:r>
              <a:rPr lang="ru-RU" sz="2400" b="1" baseline="30000" dirty="0" smtClean="0"/>
              <a:t>9</a:t>
            </a:r>
            <a:r>
              <a:rPr lang="ru-RU" sz="2400" b="1" dirty="0" smtClean="0"/>
              <a:t> · |(−4)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+ 6(−4)+ 8| = 0, т.к. первый сомножитель − (нечетная степень отрицательного числа), второй равен 0 (</a:t>
            </a:r>
            <a:r>
              <a:rPr lang="ru-RU" sz="2400" b="1" dirty="0" err="1" smtClean="0"/>
              <a:t>подмодульное</a:t>
            </a:r>
            <a:r>
              <a:rPr lang="ru-RU" sz="2400" b="1" dirty="0" smtClean="0"/>
              <a:t> выражение равно 0). </a:t>
            </a:r>
            <a:r>
              <a:rPr lang="ru-RU" sz="2400" b="1" u="sng" dirty="0" smtClean="0"/>
              <a:t>Не является решением неравенства.</a:t>
            </a: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А6. Количество целых решений неравенства   𝑥 </a:t>
            </a:r>
            <a:r>
              <a:rPr lang="ru-RU" sz="3200" baseline="30000" dirty="0" smtClean="0"/>
              <a:t>9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+ 6𝑥+ 8| &lt; 0 на промежутке [−7; −3] равно 1) 5   2) 4   3) 6   4) 3   5) 2</a:t>
            </a:r>
            <a:endParaRPr lang="ru-RU" sz="3200" dirty="0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Пятое число −3: </a:t>
            </a:r>
          </a:p>
          <a:p>
            <a:pPr>
              <a:buNone/>
            </a:pPr>
            <a:r>
              <a:rPr lang="ru-RU" sz="2400" b="1" dirty="0" smtClean="0"/>
              <a:t> (−3) </a:t>
            </a:r>
            <a:r>
              <a:rPr lang="ru-RU" sz="2400" b="1" baseline="30000" dirty="0" smtClean="0"/>
              <a:t>9</a:t>
            </a:r>
            <a:r>
              <a:rPr lang="ru-RU" sz="2400" b="1" dirty="0" smtClean="0"/>
              <a:t> · |(−3)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+ 6(−3)+ 8| &lt; 0, т.к. первый сомножитель − (нечетная степень отрицательного числа), второй + (модуль принимает положительное значение). </a:t>
            </a:r>
          </a:p>
          <a:p>
            <a:pPr>
              <a:buNone/>
            </a:pPr>
            <a:r>
              <a:rPr lang="ru-RU" sz="2400" b="1" dirty="0" smtClean="0"/>
              <a:t>Таким образом, проверка показала, что целыми решениями неравенства на промежутке [−7; −3] являются числа −7, −6, −5,  −3, т.е. все, кроме −4. Таких чисел 4. Этот ответ записан под номером 2.</a:t>
            </a:r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8407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рассмотренный прототип задачи </a:t>
            </a:r>
            <a:r>
              <a:rPr lang="ru-RU" sz="2400" b="1" dirty="0" smtClean="0"/>
              <a:t>А6!</a:t>
            </a:r>
            <a:endParaRPr lang="ru-RU" sz="2400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2800" b="1" dirty="0" smtClean="0"/>
              <a:t>Задача А6. </a:t>
            </a:r>
            <a:r>
              <a:rPr lang="ru-RU" sz="2800" dirty="0" smtClean="0"/>
              <a:t>Количество целых решений неравенства   𝑥 </a:t>
            </a:r>
            <a:r>
              <a:rPr lang="ru-RU" sz="2800" baseline="30000" dirty="0" smtClean="0"/>
              <a:t>9</a:t>
            </a:r>
            <a:r>
              <a:rPr lang="ru-RU" sz="2800" dirty="0" smtClean="0"/>
              <a:t> · |𝑥 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+ 6𝑥+ 8| &lt; 0 на промежутке [−7; −3] равно 1) 5   2) 4   3) 6   4) 3   5) 2</a:t>
            </a:r>
            <a:endParaRPr lang="ru-RU" b="1" dirty="0" smtClean="0"/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Найти все целые числа из промежутка </a:t>
            </a:r>
            <a:r>
              <a:rPr lang="ru-RU" sz="2400" dirty="0" smtClean="0"/>
              <a:t>[−7; −3] </a:t>
            </a:r>
            <a:r>
              <a:rPr lang="ru-RU" sz="2400" b="1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Подставить каждое число в неравенство и определить, получится ли верное числовое неравенство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Подсчитать количество чисел из промежутка, удовлетворяющих неравенству.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Ответ 2.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А6: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200" b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>Решение </a:t>
            </a:r>
            <a:r>
              <a:rPr lang="ru-RU" sz="2400" b="1" dirty="0" smtClean="0"/>
              <a:t>на следующем слайде. </a:t>
            </a:r>
            <a:br>
              <a:rPr lang="ru-RU" sz="2400" b="1" dirty="0" smtClean="0"/>
            </a:br>
            <a:r>
              <a:rPr lang="ru-RU" sz="2400" b="1" dirty="0" smtClean="0"/>
              <a:t>Сверьте свой ответ. </a:t>
            </a:r>
            <a:br>
              <a:rPr lang="ru-RU" sz="2400" b="1" dirty="0" smtClean="0"/>
            </a:br>
            <a:r>
              <a:rPr lang="ru-RU" sz="2400" b="1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1683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Количество целых решений неравенства   𝑥 </a:t>
            </a:r>
            <a:r>
              <a:rPr lang="ru-RU" sz="3200" baseline="30000" dirty="0" smtClean="0"/>
              <a:t>5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− 9𝑥+ 8| ≤ 0 на промежутке [−6; 3] равно 1) 8   2) 7   3) 6   4) 4   5) 5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Задача. Количество целых решений неравенства   𝑥 </a:t>
            </a:r>
            <a:r>
              <a:rPr lang="ru-RU" sz="3200" baseline="30000" dirty="0" smtClean="0"/>
              <a:t>5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− 9𝑥+ 8| ≤ 0 на промежутке [−6; 3] равно 1) 8   2) 7   3) 6   4) 4   5) 5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Целые числа из промежутка [−6; 3]: −6, −5, −4, −3, − 2, −1, 0, 1, 2, 3.</a:t>
            </a:r>
          </a:p>
          <a:p>
            <a:pPr algn="just">
              <a:buNone/>
            </a:pPr>
            <a:r>
              <a:rPr lang="ru-RU" sz="2400" b="1" dirty="0" smtClean="0"/>
              <a:t>Подставляем −6:       </a:t>
            </a:r>
            <a:r>
              <a:rPr lang="ru-RU" sz="2400" dirty="0" smtClean="0"/>
              <a:t>(</a:t>
            </a:r>
            <a:r>
              <a:rPr lang="ru-RU" sz="2400" b="1" dirty="0" smtClean="0"/>
              <a:t>−6</a:t>
            </a:r>
            <a:r>
              <a:rPr lang="ru-RU" sz="2400" dirty="0" smtClean="0"/>
              <a:t>) 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· </a:t>
            </a:r>
            <a:r>
              <a:rPr lang="ru-RU" sz="2400" b="1" dirty="0" smtClean="0"/>
              <a:t>|(−6)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− 9(−6)+ 8| ≤ 0, т.к. первый сомножитель − (нечетная степень отрицательного числа), второй + (модуль, где </a:t>
            </a:r>
            <a:r>
              <a:rPr lang="ru-RU" sz="2400" b="1" dirty="0" err="1" smtClean="0"/>
              <a:t>подмодульное</a:t>
            </a:r>
            <a:r>
              <a:rPr lang="ru-RU" sz="2400" b="1" dirty="0" smtClean="0"/>
              <a:t> выражение не равно 0).</a:t>
            </a:r>
          </a:p>
          <a:p>
            <a:pPr algn="just">
              <a:buNone/>
            </a:pPr>
            <a:r>
              <a:rPr lang="ru-RU" sz="2400" b="1" dirty="0" smtClean="0"/>
              <a:t>Аналогично −5, −4, −3, − 2, −1.</a:t>
            </a:r>
          </a:p>
          <a:p>
            <a:pPr algn="just">
              <a:buNone/>
            </a:pPr>
            <a:r>
              <a:rPr lang="ru-RU" sz="2400" b="1" dirty="0" smtClean="0"/>
              <a:t>Подставляем 0:         0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· </a:t>
            </a:r>
            <a:r>
              <a:rPr lang="ru-RU" sz="2400" b="1" dirty="0" smtClean="0"/>
              <a:t>|0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</a:t>
            </a:r>
            <a:r>
              <a:rPr lang="ru-RU" sz="2400" b="1" dirty="0" smtClean="0">
                <a:sym typeface="Symbol"/>
              </a:rPr>
              <a:t></a:t>
            </a:r>
            <a:r>
              <a:rPr lang="ru-RU" sz="2400" b="1" dirty="0" smtClean="0"/>
              <a:t>0+ 8| ≤ 0, т.к. первый сомножитель равен 0, второй + (модуль, где </a:t>
            </a:r>
            <a:r>
              <a:rPr lang="ru-RU" sz="2400" b="1" dirty="0" err="1" smtClean="0"/>
              <a:t>подмодульное</a:t>
            </a:r>
            <a:r>
              <a:rPr lang="ru-RU" sz="2400" b="1" dirty="0" smtClean="0"/>
              <a:t> выражение не равно), 0 ≤ 0.</a:t>
            </a:r>
          </a:p>
          <a:p>
            <a:pPr algn="just"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Задача. Количество целых решений неравенства   𝑥 </a:t>
            </a:r>
            <a:r>
              <a:rPr lang="ru-RU" sz="3200" baseline="30000" dirty="0" smtClean="0"/>
              <a:t>5</a:t>
            </a:r>
            <a:r>
              <a:rPr lang="ru-RU" sz="3200" dirty="0" smtClean="0"/>
              <a:t> · |𝑥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− 9𝑥+ 8| ≤ 0 на промежутке [−6; 3] равно 1) 8   2) 7   3) 6   4) 4   5) 5</a:t>
            </a:r>
            <a:endParaRPr lang="ru-RU" sz="3200" dirty="0"/>
          </a:p>
        </p:txBody>
      </p:sp>
      <p:sp>
        <p:nvSpPr>
          <p:cNvPr id="12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Подставляем 1:       1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· </a:t>
            </a:r>
            <a:r>
              <a:rPr lang="ru-RU" sz="2400" b="1" dirty="0" smtClean="0"/>
              <a:t>|1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1+ 8| ≤ 0, т.к. первый сомножитель + (нечетная степень положительного числа), второй равен 0 (</a:t>
            </a:r>
            <a:r>
              <a:rPr lang="ru-RU" sz="2400" b="1" dirty="0" err="1" smtClean="0"/>
              <a:t>подмодульное</a:t>
            </a:r>
            <a:r>
              <a:rPr lang="ru-RU" sz="2400" b="1" dirty="0" smtClean="0"/>
              <a:t> выражение равно 0), 0 ≤ 0.</a:t>
            </a:r>
          </a:p>
          <a:p>
            <a:pPr algn="just">
              <a:buNone/>
            </a:pPr>
            <a:r>
              <a:rPr lang="ru-RU" sz="2400" b="1" dirty="0" smtClean="0"/>
              <a:t>Подставляем 2:         2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· </a:t>
            </a:r>
            <a:r>
              <a:rPr lang="ru-RU" sz="2400" b="1" dirty="0" smtClean="0"/>
              <a:t>|2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− 9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2+ 8| 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0, т.к. первый сомножитель + (нечетная степень положительного числа), второй + (модуль, где </a:t>
            </a:r>
            <a:r>
              <a:rPr lang="ru-RU" sz="2400" b="1" dirty="0" err="1" smtClean="0"/>
              <a:t>подмодульное</a:t>
            </a:r>
            <a:r>
              <a:rPr lang="ru-RU" sz="2400" b="1" dirty="0" smtClean="0"/>
              <a:t> выражение не равно).</a:t>
            </a:r>
            <a:r>
              <a:rPr lang="en-US" sz="2400" b="1" dirty="0" smtClean="0"/>
              <a:t> 2 </a:t>
            </a:r>
            <a:r>
              <a:rPr lang="ru-RU" sz="2400" b="1" dirty="0" smtClean="0"/>
              <a:t>не является решением неравенства на указанном промежутке.</a:t>
            </a:r>
          </a:p>
          <a:p>
            <a:pPr algn="just">
              <a:buNone/>
            </a:pPr>
            <a:r>
              <a:rPr lang="ru-RU" sz="2400" b="1" dirty="0" smtClean="0"/>
              <a:t>Аналогично 3.</a:t>
            </a:r>
          </a:p>
          <a:p>
            <a:pPr algn="just">
              <a:buNone/>
            </a:pPr>
            <a:r>
              <a:rPr lang="ru-RU" sz="2400" b="1" dirty="0" smtClean="0"/>
              <a:t>Проверка выявила следующие решения: −6, −5, −4, −3, − 2, −1, 0, 1. Этих чисел 8. Правильный ответ под номером 1.</a:t>
            </a:r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1.</a:t>
            </a:r>
          </a:p>
          <a:p>
            <a:pPr algn="just"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разбору прототипов задачи А4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ПРОТОТИП № 1</a:t>
            </a:r>
          </a:p>
          <a:p>
            <a:pPr>
              <a:buNone/>
            </a:pPr>
            <a:r>
              <a:rPr lang="ru-RU" sz="2400" b="1" dirty="0" smtClean="0"/>
              <a:t>Найдите множество значений функции 𝑦 = −𝑥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+ 4𝑥 − 3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(−∞; 1)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(−∞; 3)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(−∞; 4]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(−∞; −3]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(−∞; 1]</a:t>
            </a:r>
            <a:endParaRPr lang="ru-RU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А4.1 Найдите множество значений функции  𝑦 = −𝑥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+ 4𝑥 − 3   1) (−∞; 1)     2) (−∞; 3)               3) (−∞; 4]    4) (−∞; −3]    5) (−∞; 1]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Множество значений функции состоит из всех значений, которые может принимать переменная </a:t>
            </a:r>
            <a:r>
              <a:rPr lang="ru-RU" sz="2400" b="1" i="1" dirty="0" smtClean="0"/>
              <a:t>у</a:t>
            </a:r>
            <a:r>
              <a:rPr lang="ru-RU" sz="2400" b="1" dirty="0" smtClean="0"/>
              <a:t>. </a:t>
            </a:r>
          </a:p>
          <a:p>
            <a:pPr>
              <a:buNone/>
            </a:pPr>
            <a:r>
              <a:rPr lang="ru-RU" sz="2400" b="1" dirty="0" smtClean="0"/>
              <a:t>Графиком данной функции является парабола, ветви которой направлены вниз, так как при </a:t>
            </a:r>
            <a:r>
              <a:rPr lang="ru-RU" sz="2400" dirty="0" smtClean="0"/>
              <a:t>𝑥 </a:t>
            </a:r>
            <a:r>
              <a:rPr lang="ru-RU" sz="2400" baseline="30000" dirty="0" smtClean="0"/>
              <a:t>2 </a:t>
            </a:r>
            <a:r>
              <a:rPr lang="ru-RU" sz="2400" b="1" dirty="0" smtClean="0"/>
              <a:t>коэффициент </a:t>
            </a:r>
            <a:r>
              <a:rPr lang="ru-RU" sz="2400" dirty="0" smtClean="0"/>
              <a:t>−1.</a:t>
            </a:r>
          </a:p>
          <a:p>
            <a:pPr>
              <a:buNone/>
            </a:pPr>
            <a:r>
              <a:rPr lang="ru-RU" sz="2400" b="1" dirty="0" smtClean="0"/>
              <a:t>Вершина параболы находится в точке, которая имеет абсциссу (координату по оси Ох), вычисляемую по формуле: 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= −</a:t>
            </a:r>
            <a:r>
              <a:rPr lang="en-US" sz="2400" b="1" i="1" dirty="0" smtClean="0"/>
              <a:t>b/(2a)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В данном случае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= </a:t>
            </a:r>
            <a:r>
              <a:rPr lang="ru-RU" sz="2400" b="1" dirty="0" smtClean="0"/>
              <a:t>−4</a:t>
            </a:r>
            <a:r>
              <a:rPr lang="en-US" sz="2400" b="1" dirty="0" smtClean="0"/>
              <a:t>/(2</a:t>
            </a:r>
            <a:r>
              <a:rPr lang="en-US" sz="2400" b="1" dirty="0" smtClean="0">
                <a:sym typeface="Symbol"/>
              </a:rPr>
              <a:t></a:t>
            </a:r>
            <a:r>
              <a:rPr lang="ru-RU" sz="2400" b="1" dirty="0" smtClean="0">
                <a:sym typeface="Symbol"/>
              </a:rPr>
              <a:t>(</a:t>
            </a:r>
            <a:r>
              <a:rPr lang="ru-RU" sz="2400" b="1" dirty="0" smtClean="0"/>
              <a:t>−1</a:t>
            </a:r>
            <a:r>
              <a:rPr lang="en-US" sz="2400" b="1" dirty="0" smtClean="0"/>
              <a:t>)</a:t>
            </a:r>
            <a:r>
              <a:rPr lang="ru-RU" sz="2400" b="1" dirty="0" smtClean="0"/>
              <a:t>) = 2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Нам понадобится вторая координата вершины параболы (по оси </a:t>
            </a:r>
            <a:r>
              <a:rPr lang="ru-RU" sz="2400" b="1" i="1" dirty="0" err="1" smtClean="0"/>
              <a:t>Оу</a:t>
            </a:r>
            <a:r>
              <a:rPr lang="ru-RU" sz="2400" b="1" i="1" dirty="0" smtClean="0"/>
              <a:t>), </a:t>
            </a:r>
            <a:r>
              <a:rPr lang="ru-RU" sz="2400" b="1" dirty="0" smtClean="0"/>
              <a:t>которую можно найти путем подстановки только что найденного значения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в уравнение функции:</a:t>
            </a:r>
            <a:endParaRPr lang="ru-RU" sz="2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А4.1 Найдите множество значений функции  𝑦 = −𝑥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+ 4𝑥 − 3   1) (−∞; 1)     2) (−∞; 3)               3) (−∞; 4]    4) (−∞; −3]    5) (−∞; 1]</a:t>
            </a:r>
            <a:endParaRPr lang="ru-RU" sz="3200" dirty="0"/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2 имеем: 𝑦 = −2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+ 4</a:t>
            </a:r>
            <a:r>
              <a:rPr lang="ru-RU" sz="2400" b="1" dirty="0" smtClean="0">
                <a:sym typeface="Symbol"/>
              </a:rPr>
              <a:t>2</a:t>
            </a:r>
            <a:r>
              <a:rPr lang="ru-RU" sz="2400" b="1" dirty="0" smtClean="0"/>
              <a:t> − 3 = − 4 + 8 − 3 = 1.</a:t>
            </a:r>
          </a:p>
          <a:p>
            <a:pPr>
              <a:buNone/>
            </a:pPr>
            <a:r>
              <a:rPr lang="ru-RU" sz="2400" b="1" dirty="0" smtClean="0"/>
              <a:t>Вершина параболы имеет координаты (2,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ru-RU" sz="2400" b="1" dirty="0" smtClean="0"/>
              <a:t>), а множество значений функции (−∞;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ru-RU" sz="2400" b="1" dirty="0" smtClean="0"/>
              <a:t>]. Такой вывод мы сделали, принимая во внимания два факта: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ветви параболы направлены вниз и «уходят» в -</a:t>
            </a:r>
            <a:r>
              <a:rPr lang="ru-RU" sz="2400" b="1" dirty="0" smtClean="0">
                <a:sym typeface="Symbol"/>
              </a:rPr>
              <a:t>.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ym typeface="Symbol"/>
              </a:rPr>
              <a:t>Наибольшее значение функция достигает при </a:t>
            </a:r>
            <a:r>
              <a:rPr lang="ru-RU" sz="2400" b="1" i="1" dirty="0" smtClean="0">
                <a:sym typeface="Symbol"/>
              </a:rPr>
              <a:t>у</a:t>
            </a:r>
            <a:r>
              <a:rPr lang="ru-RU" sz="2400" b="1" dirty="0" smtClean="0">
                <a:sym typeface="Symbol"/>
              </a:rPr>
              <a:t> =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</a:t>
            </a:r>
          </a:p>
          <a:p>
            <a:pPr marL="457200" indent="-457200">
              <a:buNone/>
            </a:pPr>
            <a:r>
              <a:rPr lang="ru-RU" sz="2400" b="1" dirty="0" smtClean="0"/>
              <a:t>Этот промежуток записан под номером 5.</a:t>
            </a:r>
          </a:p>
          <a:p>
            <a:pPr marL="457200" indent="-457200">
              <a:buNone/>
            </a:pP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5.</a:t>
            </a:r>
            <a:endParaRPr lang="ru-RU" sz="24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40466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рассмотренный прототип задачи </a:t>
            </a:r>
            <a:r>
              <a:rPr lang="ru-RU" sz="2400" b="1" dirty="0" smtClean="0"/>
              <a:t>А4!</a:t>
            </a:r>
            <a:endParaRPr lang="ru-RU" sz="2400" b="1" dirty="0" smtClean="0"/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Задача А4. </a:t>
            </a:r>
            <a:r>
              <a:rPr lang="ru-RU" sz="2400" dirty="0" smtClean="0"/>
              <a:t>Найдите множество значений функции  𝑦 = −𝑥 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+ 4𝑥 − 3   1) (−∞; 1)  2) (−∞; 3)    3) (−∞; 4]  4) (−∞; −3]    5) (−∞; 1]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Найдите направление ветвей параболы.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Найдите абсциссу вершины параболы по формуле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Найдите ординату вершины параболы подстановкой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в уравнение функции.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Множество значений записать от «наименьшего» (</a:t>
            </a:r>
            <a:r>
              <a:rPr lang="ru-RU" sz="2400" dirty="0" smtClean="0"/>
              <a:t>−∞</a:t>
            </a:r>
            <a:r>
              <a:rPr lang="ru-RU" sz="2400" b="1" dirty="0" smtClean="0"/>
              <a:t>) до наибольшего (ордината вершины параболы).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Б1. </a:t>
            </a:r>
            <a:r>
              <a:rPr lang="ru-RU" sz="2400" dirty="0" smtClean="0"/>
              <a:t>Квадратное уравнение, корни которого на 2 единицы меньше корней уравнения 𝑥 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+ 2𝑥 − 1 = 0, имеет вид        𝑥 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− 𝑏𝑥 + 𝑐 = 0. Найдите значение 𝑏 · 𝑐.</a:t>
            </a:r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Корни уравнения – это числа, которые обращают его в верное числовое равенство.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 квадратного уравнения возможно двумя способами.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решения этого задания нам понадобятся оба способа.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Первый способ – универсальный, с помощью дискриминанта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следующему прототипу задачи А4.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/>
              <a:t>А4.2 Найдите множество значений функции  𝑦 = 𝑥 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 − 2𝑥 − 3   1) (−4; ∞)  2) (−∞; − 4)    3) (−∞; − 4]  4) </a:t>
            </a:r>
            <a:r>
              <a:rPr lang="en-US" sz="3200" dirty="0" smtClean="0"/>
              <a:t>[</a:t>
            </a:r>
            <a:r>
              <a:rPr lang="ru-RU" sz="3200" dirty="0" smtClean="0"/>
              <a:t>−</a:t>
            </a:r>
            <a:r>
              <a:rPr lang="en-US" sz="3200" dirty="0" smtClean="0"/>
              <a:t>4</a:t>
            </a:r>
            <a:r>
              <a:rPr lang="ru-RU" sz="3200" dirty="0" smtClean="0"/>
              <a:t>; ∞]    5) (−∞; 1] </a:t>
            </a:r>
            <a:endParaRPr lang="ru-RU" sz="32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В отличие от предыдущей задачи в данном случае ветви параболы направлены вверх («уходят» в </a:t>
            </a:r>
            <a:r>
              <a:rPr lang="ru-RU" sz="2400" dirty="0" smtClean="0"/>
              <a:t>∞</a:t>
            </a:r>
            <a:r>
              <a:rPr lang="ru-RU" sz="2400" b="1" dirty="0" smtClean="0"/>
              <a:t>), так как при </a:t>
            </a:r>
            <a:r>
              <a:rPr lang="ru-RU" sz="2400" dirty="0" smtClean="0"/>
              <a:t>𝑥 </a:t>
            </a:r>
            <a:r>
              <a:rPr lang="ru-RU" sz="2400" baseline="30000" dirty="0" smtClean="0"/>
              <a:t>2 </a:t>
            </a:r>
            <a:r>
              <a:rPr lang="ru-RU" sz="2400" b="1" dirty="0" smtClean="0"/>
              <a:t>коэффициент </a:t>
            </a:r>
            <a:r>
              <a:rPr lang="ru-RU" sz="2400" dirty="0" smtClean="0"/>
              <a:t>+1.</a:t>
            </a:r>
          </a:p>
          <a:p>
            <a:pPr>
              <a:buNone/>
            </a:pPr>
            <a:r>
              <a:rPr lang="ru-RU" sz="2400" b="1" dirty="0" smtClean="0"/>
              <a:t>Найдем абсциссу вершины параболы: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= −</a:t>
            </a:r>
            <a:r>
              <a:rPr lang="en-US" sz="2400" b="1" i="1" dirty="0" smtClean="0"/>
              <a:t>b/(2a)</a:t>
            </a:r>
            <a:r>
              <a:rPr lang="ru-RU" sz="2400" b="1" i="1" dirty="0" smtClean="0"/>
              <a:t> = 2</a:t>
            </a:r>
            <a:r>
              <a:rPr lang="en-US" sz="2400" b="1" dirty="0" smtClean="0"/>
              <a:t>/(2</a:t>
            </a:r>
            <a:r>
              <a:rPr lang="en-US" sz="2400" b="1" dirty="0" smtClean="0">
                <a:sym typeface="Symbol"/>
              </a:rPr>
              <a:t></a:t>
            </a:r>
            <a:r>
              <a:rPr lang="ru-RU" sz="2400" b="1" dirty="0" smtClean="0"/>
              <a:t>1) = 1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Теперь найдем ординату вершины параболы:</a:t>
            </a:r>
          </a:p>
          <a:p>
            <a:pPr algn="ctr">
              <a:buNone/>
            </a:pPr>
            <a:r>
              <a:rPr lang="ru-RU" sz="2400" b="1" dirty="0" smtClean="0"/>
              <a:t>𝑦 = 1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− 2</a:t>
            </a:r>
            <a:r>
              <a:rPr lang="en-US" sz="2400" b="1" dirty="0" smtClean="0">
                <a:sym typeface="Symbol"/>
              </a:rPr>
              <a:t>  </a:t>
            </a:r>
            <a:r>
              <a:rPr lang="ru-RU" sz="2400" b="1" dirty="0" smtClean="0"/>
              <a:t>1 − 3 = 1 −2 − 3 = −4 (это наименьшее значение функции).</a:t>
            </a:r>
          </a:p>
          <a:p>
            <a:pPr>
              <a:buNone/>
            </a:pPr>
            <a:r>
              <a:rPr lang="ru-RU" sz="2400" b="1" dirty="0" smtClean="0"/>
              <a:t>Координаты вершины параболы (1, −4). </a:t>
            </a:r>
          </a:p>
          <a:p>
            <a:pPr>
              <a:buNone/>
            </a:pPr>
            <a:r>
              <a:rPr lang="ru-RU" sz="2400" b="1" dirty="0" smtClean="0"/>
              <a:t>Множество значений </a:t>
            </a:r>
            <a:r>
              <a:rPr lang="en-US" sz="2400" b="1" dirty="0" smtClean="0"/>
              <a:t>[</a:t>
            </a:r>
            <a:r>
              <a:rPr lang="ru-RU" sz="2400" b="1" dirty="0" smtClean="0"/>
              <a:t>−</a:t>
            </a:r>
            <a:r>
              <a:rPr lang="en-US" sz="2400" b="1" dirty="0" smtClean="0"/>
              <a:t>4</a:t>
            </a:r>
            <a:r>
              <a:rPr lang="ru-RU" sz="2400" b="1" dirty="0" smtClean="0"/>
              <a:t>; ∞] . Ответ под номером 4.</a:t>
            </a:r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4.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556792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рассмотренный прототип задачи А4 по памяти!</a:t>
            </a:r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Задача А4.2 Найдите множество значений функции  𝑦 = 𝑥 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− 2𝑥 − 3   1) (−4; ∞)  2) (−∞; − 4)    3) (−∞; − 4]  4) </a:t>
            </a:r>
            <a:r>
              <a:rPr lang="en-US" sz="2400" b="1" dirty="0" smtClean="0"/>
              <a:t>[</a:t>
            </a:r>
            <a:r>
              <a:rPr lang="ru-RU" sz="2400" b="1" dirty="0" smtClean="0"/>
              <a:t>−</a:t>
            </a:r>
            <a:r>
              <a:rPr lang="en-US" sz="2400" b="1" dirty="0" smtClean="0"/>
              <a:t>4</a:t>
            </a:r>
            <a:r>
              <a:rPr lang="ru-RU" sz="2400" b="1" dirty="0" smtClean="0"/>
              <a:t>; ∞]    5) (−∞; 1] </a:t>
            </a:r>
          </a:p>
          <a:p>
            <a:pPr>
              <a:buNone/>
            </a:pPr>
            <a:endParaRPr lang="ru-RU" sz="2400" b="1" dirty="0" smtClean="0"/>
          </a:p>
          <a:p>
            <a:pPr algn="ctr"/>
            <a:r>
              <a:rPr lang="ru-RU" sz="2400" b="1" dirty="0" smtClean="0"/>
              <a:t>И без подсказок!</a:t>
            </a:r>
            <a:endParaRPr lang="ru-RU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следующему прототипу задачи А4.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/>
              <a:t>А4.3 Найдите множество значений функции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1)  (−∞; 2</a:t>
            </a:r>
            <a:r>
              <a:rPr lang="en-US" sz="2400" b="1" dirty="0" smtClean="0"/>
              <a:t>]  2) </a:t>
            </a:r>
            <a:r>
              <a:rPr lang="ru-RU" sz="2400" b="1" dirty="0" smtClean="0"/>
              <a:t>(−∞; 2</a:t>
            </a:r>
            <a:r>
              <a:rPr lang="en-US" sz="2400" b="1" dirty="0" smtClean="0"/>
              <a:t>)  3) (2; </a:t>
            </a:r>
            <a:r>
              <a:rPr lang="ru-RU" sz="2400" b="1" dirty="0" smtClean="0"/>
              <a:t>∞</a:t>
            </a:r>
            <a:r>
              <a:rPr lang="en-US" sz="2400" b="1" dirty="0" smtClean="0"/>
              <a:t>)</a:t>
            </a:r>
            <a:r>
              <a:rPr lang="ru-RU" sz="2400" b="1" dirty="0" smtClean="0"/>
              <a:t>  4) (−∞; 3</a:t>
            </a:r>
            <a:r>
              <a:rPr lang="en-US" sz="2400" b="1" dirty="0" smtClean="0"/>
              <a:t>] </a:t>
            </a:r>
            <a:r>
              <a:rPr lang="ru-RU" sz="2400" b="1" dirty="0" smtClean="0"/>
              <a:t> 5) </a:t>
            </a:r>
            <a:r>
              <a:rPr lang="en-US" sz="2400" b="1" dirty="0" smtClean="0"/>
              <a:t>(</a:t>
            </a:r>
            <a:r>
              <a:rPr lang="ru-RU" sz="2400" b="1" dirty="0" smtClean="0"/>
              <a:t>3</a:t>
            </a:r>
            <a:r>
              <a:rPr lang="en-US" sz="2400" b="1" dirty="0" smtClean="0"/>
              <a:t>; </a:t>
            </a:r>
            <a:r>
              <a:rPr lang="ru-RU" sz="2400" b="1" dirty="0" smtClean="0"/>
              <a:t>∞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15169"/>
            <a:ext cx="2228850" cy="409575"/>
          </a:xfrm>
          <a:prstGeom prst="rect">
            <a:avLst/>
          </a:prstGeom>
          <a:noFill/>
        </p:spPr>
      </p:pic>
      <p:sp>
        <p:nvSpPr>
          <p:cNvPr id="10" name="Содержимое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Найдем, какие значения может принимать функция </a:t>
            </a:r>
            <a:r>
              <a:rPr lang="en-US" sz="2400" b="1" i="1" dirty="0" smtClean="0"/>
              <a:t>y</a:t>
            </a:r>
            <a:r>
              <a:rPr lang="ru-RU" sz="2400" b="1" i="1" dirty="0" smtClean="0"/>
              <a:t>, </a:t>
            </a:r>
            <a:r>
              <a:rPr lang="ru-RU" sz="2400" b="1" dirty="0" smtClean="0"/>
              <a:t>определяемая посредством квадратного корня.</a:t>
            </a:r>
          </a:p>
          <a:p>
            <a:pPr>
              <a:buNone/>
            </a:pPr>
            <a:r>
              <a:rPr lang="ru-RU" sz="2400" b="1" dirty="0" smtClean="0"/>
              <a:t>Сначала вспомним, что квадратный корень принимает неотрицательные значения. В данном случае: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В соответствии с уравнением функции нужно  умножить обе части неравенства на </a:t>
            </a:r>
            <a:r>
              <a:rPr lang="ru-RU" sz="2400" dirty="0" smtClean="0"/>
              <a:t>−1: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Теперь к обеим частям неравенства нужно прибавить 2: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717032"/>
            <a:ext cx="1685925" cy="40957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91633"/>
            <a:ext cx="1914525" cy="4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259632" y="29249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</a:t>
            </a: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467544" y="260648"/>
            <a:ext cx="8208912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А4.3 Найдите множество значений функции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1)  (−∞;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 2)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(−∞;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3) (2;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∞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4) (−∞; 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∞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15169"/>
            <a:ext cx="2228850" cy="409575"/>
          </a:xfrm>
          <a:prstGeom prst="rect">
            <a:avLst/>
          </a:prstGeom>
          <a:noFill/>
        </p:spPr>
      </p:pic>
      <p:sp>
        <p:nvSpPr>
          <p:cNvPr id="11" name="Содержимое 2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Получим: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lvl="0" indent="-342900">
              <a:spcBef>
                <a:spcPct val="20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Этому неравенству соответствует промежуток </a:t>
            </a:r>
            <a:r>
              <a:rPr lang="ru-RU" sz="2400" b="1" dirty="0" smtClean="0">
                <a:solidFill>
                  <a:schemeClr val="dk1"/>
                </a:solidFill>
              </a:rPr>
              <a:t>(−∞; 2</a:t>
            </a:r>
            <a:r>
              <a:rPr lang="en-US" sz="2400" b="1" dirty="0" smtClean="0">
                <a:solidFill>
                  <a:schemeClr val="dk1"/>
                </a:solidFill>
              </a:rPr>
              <a:t>]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множество значений функции указано под номером 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  <a:r>
              <a:rPr kumimoji="0" lang="ru-RU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420888"/>
            <a:ext cx="2771775" cy="40957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924944"/>
            <a:ext cx="2228850" cy="409575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429000"/>
            <a:ext cx="762000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1844824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рассмотренный прототип задачи А4 по памяти!</a:t>
            </a:r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Задача А4.3 </a:t>
            </a:r>
            <a:r>
              <a:rPr lang="ru-RU" sz="2400" b="1" dirty="0" smtClean="0">
                <a:solidFill>
                  <a:schemeClr val="dk1"/>
                </a:solidFill>
              </a:rPr>
              <a:t>Найдите множество значений функции</a:t>
            </a:r>
            <a:br>
              <a:rPr lang="ru-RU" sz="2400" b="1" dirty="0" smtClean="0">
                <a:solidFill>
                  <a:schemeClr val="dk1"/>
                </a:solidFill>
              </a:rPr>
            </a:br>
            <a:r>
              <a:rPr lang="ru-RU" sz="2400" b="1" dirty="0" smtClean="0">
                <a:solidFill>
                  <a:schemeClr val="dk1"/>
                </a:solidFill>
              </a:rPr>
              <a:t>1)  (−∞; 2</a:t>
            </a:r>
            <a:r>
              <a:rPr lang="en-US" sz="2400" b="1" dirty="0" smtClean="0">
                <a:solidFill>
                  <a:schemeClr val="dk1"/>
                </a:solidFill>
              </a:rPr>
              <a:t>]  2) </a:t>
            </a:r>
            <a:r>
              <a:rPr lang="ru-RU" sz="2400" b="1" dirty="0" smtClean="0">
                <a:solidFill>
                  <a:schemeClr val="dk1"/>
                </a:solidFill>
              </a:rPr>
              <a:t>(−∞; 2</a:t>
            </a:r>
            <a:r>
              <a:rPr lang="en-US" sz="2400" b="1" dirty="0" smtClean="0">
                <a:solidFill>
                  <a:schemeClr val="dk1"/>
                </a:solidFill>
              </a:rPr>
              <a:t>)  3) (2; </a:t>
            </a:r>
            <a:r>
              <a:rPr lang="ru-RU" sz="2400" b="1" dirty="0" smtClean="0">
                <a:solidFill>
                  <a:schemeClr val="dk1"/>
                </a:solidFill>
              </a:rPr>
              <a:t>∞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r>
              <a:rPr lang="ru-RU" sz="2400" b="1" dirty="0" smtClean="0">
                <a:solidFill>
                  <a:schemeClr val="dk1"/>
                </a:solidFill>
              </a:rPr>
              <a:t>  4) (−∞; 3</a:t>
            </a:r>
            <a:r>
              <a:rPr lang="en-US" sz="2400" b="1" dirty="0" smtClean="0">
                <a:solidFill>
                  <a:schemeClr val="dk1"/>
                </a:solidFill>
              </a:rPr>
              <a:t>] </a:t>
            </a:r>
            <a:r>
              <a:rPr lang="ru-RU" sz="2400" b="1" dirty="0" smtClean="0">
                <a:solidFill>
                  <a:schemeClr val="dk1"/>
                </a:solidFill>
              </a:rPr>
              <a:t> 5) </a:t>
            </a:r>
            <a:r>
              <a:rPr lang="en-US" sz="2400" b="1" dirty="0" smtClean="0">
                <a:solidFill>
                  <a:schemeClr val="dk1"/>
                </a:solidFill>
              </a:rPr>
              <a:t>(</a:t>
            </a:r>
            <a:r>
              <a:rPr lang="ru-RU" sz="2400" b="1" dirty="0" smtClean="0">
                <a:solidFill>
                  <a:schemeClr val="dk1"/>
                </a:solidFill>
              </a:rPr>
              <a:t>3</a:t>
            </a:r>
            <a:r>
              <a:rPr lang="en-US" sz="2400" b="1" dirty="0" smtClean="0">
                <a:solidFill>
                  <a:schemeClr val="dk1"/>
                </a:solidFill>
              </a:rPr>
              <a:t>; </a:t>
            </a:r>
            <a:r>
              <a:rPr lang="ru-RU" sz="2400" b="1" dirty="0" smtClean="0">
                <a:solidFill>
                  <a:schemeClr val="dk1"/>
                </a:solidFill>
              </a:rPr>
              <a:t>∞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endParaRPr lang="ru-RU" sz="2400" b="1" dirty="0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645024"/>
            <a:ext cx="2228850" cy="4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0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следующему прототипу задачи А4.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700" b="1" dirty="0" smtClean="0">
                <a:solidFill>
                  <a:schemeClr val="dk1"/>
                </a:solidFill>
              </a:rPr>
              <a:t>А4.4 Найдите множество значений функции                                       </a:t>
            </a:r>
            <a:br>
              <a:rPr lang="ru-RU" sz="2700" b="1" dirty="0" smtClean="0">
                <a:solidFill>
                  <a:schemeClr val="dk1"/>
                </a:solidFill>
              </a:rPr>
            </a:br>
            <a:r>
              <a:rPr lang="ru-RU" sz="2700" b="1" dirty="0" smtClean="0">
                <a:solidFill>
                  <a:schemeClr val="dk1"/>
                </a:solidFill>
              </a:rPr>
              <a:t>                    1)  (0;∞)</a:t>
            </a:r>
            <a:r>
              <a:rPr lang="en-US" sz="2700" b="1" dirty="0" smtClean="0">
                <a:solidFill>
                  <a:schemeClr val="dk1"/>
                </a:solidFill>
              </a:rPr>
              <a:t>  2) </a:t>
            </a:r>
            <a:r>
              <a:rPr lang="ru-RU" sz="2700" b="1" dirty="0" smtClean="0">
                <a:solidFill>
                  <a:schemeClr val="dk1"/>
                </a:solidFill>
              </a:rPr>
              <a:t>(1;∞)</a:t>
            </a:r>
            <a:r>
              <a:rPr lang="en-US" sz="2700" b="1" dirty="0" smtClean="0">
                <a:solidFill>
                  <a:schemeClr val="dk1"/>
                </a:solidFill>
              </a:rPr>
              <a:t> 3) (</a:t>
            </a:r>
            <a:r>
              <a:rPr lang="ru-RU" sz="2700" b="1" dirty="0" smtClean="0">
                <a:solidFill>
                  <a:schemeClr val="dk1"/>
                </a:solidFill>
              </a:rPr>
              <a:t>4</a:t>
            </a:r>
            <a:r>
              <a:rPr lang="en-US" sz="2700" b="1" dirty="0" smtClean="0">
                <a:solidFill>
                  <a:schemeClr val="dk1"/>
                </a:solidFill>
              </a:rPr>
              <a:t>;</a:t>
            </a:r>
            <a:r>
              <a:rPr lang="ru-RU" sz="2700" b="1" dirty="0" smtClean="0">
                <a:solidFill>
                  <a:schemeClr val="dk1"/>
                </a:solidFill>
              </a:rPr>
              <a:t>∞</a:t>
            </a:r>
            <a:r>
              <a:rPr lang="en-US" sz="2700" b="1" dirty="0" smtClean="0">
                <a:solidFill>
                  <a:schemeClr val="dk1"/>
                </a:solidFill>
              </a:rPr>
              <a:t>)</a:t>
            </a:r>
            <a:r>
              <a:rPr lang="ru-RU" sz="2700" b="1" dirty="0" smtClean="0">
                <a:solidFill>
                  <a:schemeClr val="dk1"/>
                </a:solidFill>
              </a:rPr>
              <a:t>  4) (−1;∞)</a:t>
            </a:r>
            <a:r>
              <a:rPr lang="en-US" sz="2700" b="1" dirty="0" smtClean="0">
                <a:solidFill>
                  <a:schemeClr val="dk1"/>
                </a:solidFill>
              </a:rPr>
              <a:t> </a:t>
            </a:r>
            <a:r>
              <a:rPr lang="ru-RU" sz="2700" b="1" dirty="0" smtClean="0">
                <a:solidFill>
                  <a:schemeClr val="dk1"/>
                </a:solidFill>
              </a:rPr>
              <a:t> 5) </a:t>
            </a:r>
            <a:r>
              <a:rPr lang="en-US" sz="2700" b="1" dirty="0" smtClean="0">
                <a:solidFill>
                  <a:schemeClr val="dk1"/>
                </a:solidFill>
              </a:rPr>
              <a:t>(</a:t>
            </a:r>
            <a:r>
              <a:rPr lang="ru-RU" sz="2700" b="1" dirty="0" smtClean="0">
                <a:solidFill>
                  <a:schemeClr val="dk1"/>
                </a:solidFill>
              </a:rPr>
              <a:t>3</a:t>
            </a:r>
            <a:r>
              <a:rPr lang="en-US" sz="2700" b="1" dirty="0" smtClean="0">
                <a:solidFill>
                  <a:schemeClr val="dk1"/>
                </a:solidFill>
              </a:rPr>
              <a:t>;</a:t>
            </a:r>
            <a:r>
              <a:rPr lang="ru-RU" sz="2700" b="1" dirty="0" smtClean="0">
                <a:solidFill>
                  <a:schemeClr val="dk1"/>
                </a:solidFill>
              </a:rPr>
              <a:t>∞</a:t>
            </a:r>
            <a:r>
              <a:rPr lang="en-US" sz="2700" b="1" dirty="0" smtClean="0">
                <a:solidFill>
                  <a:schemeClr val="dk1"/>
                </a:solidFill>
              </a:rPr>
              <a:t>)</a:t>
            </a:r>
            <a:r>
              <a:rPr lang="ru-RU" sz="2700" b="1" dirty="0" smtClean="0">
                <a:solidFill>
                  <a:schemeClr val="dk1"/>
                </a:solidFill>
              </a:rPr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Переменная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находится в показателе степени.  Оценим сначала степень: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Прибавим к обеим частям неравенства 4: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1743075" cy="371475"/>
          </a:xfrm>
          <a:prstGeom prst="rect">
            <a:avLst/>
          </a:prstGeom>
          <a:noFill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0888"/>
            <a:ext cx="1200150" cy="371475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284984"/>
            <a:ext cx="2286000" cy="371475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789040"/>
            <a:ext cx="1743075" cy="371475"/>
          </a:xfrm>
          <a:prstGeom prst="rect">
            <a:avLst/>
          </a:prstGeom>
          <a:noFill/>
        </p:spPr>
      </p:pic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293096"/>
            <a:ext cx="762000" cy="3619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7544" y="4653136"/>
            <a:ext cx="813690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/>
              <a:t>Этому неравенству соответствует промежуток </a:t>
            </a:r>
            <a:r>
              <a:rPr lang="en-US" sz="2400" b="1" dirty="0" smtClean="0">
                <a:solidFill>
                  <a:schemeClr val="dk1"/>
                </a:solidFill>
              </a:rPr>
              <a:t>(</a:t>
            </a:r>
            <a:r>
              <a:rPr lang="ru-RU" sz="2400" b="1" dirty="0" smtClean="0">
                <a:solidFill>
                  <a:schemeClr val="dk1"/>
                </a:solidFill>
              </a:rPr>
              <a:t>4</a:t>
            </a:r>
            <a:r>
              <a:rPr lang="en-US" sz="2400" b="1" dirty="0" smtClean="0">
                <a:solidFill>
                  <a:schemeClr val="dk1"/>
                </a:solidFill>
              </a:rPr>
              <a:t>;</a:t>
            </a:r>
            <a:r>
              <a:rPr lang="ru-RU" sz="2400" b="1" dirty="0" smtClean="0">
                <a:solidFill>
                  <a:schemeClr val="dk1"/>
                </a:solidFill>
              </a:rPr>
              <a:t> ∞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  <a:r>
              <a:rPr lang="ru-RU" sz="2400" b="1" dirty="0" smtClean="0"/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Таким образом, множество значений функции указано под номером 3.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3.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44824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рассмотренный прототип задачи А4 по памяти!</a:t>
            </a:r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Задача А4.4 </a:t>
            </a:r>
            <a:r>
              <a:rPr lang="ru-RU" sz="2400" b="1" dirty="0" smtClean="0">
                <a:solidFill>
                  <a:schemeClr val="dk1"/>
                </a:solidFill>
              </a:rPr>
              <a:t>Найдите множество значений функции </a:t>
            </a:r>
            <a:br>
              <a:rPr lang="ru-RU" sz="2400" b="1" dirty="0" smtClean="0">
                <a:solidFill>
                  <a:schemeClr val="dk1"/>
                </a:solidFill>
              </a:rPr>
            </a:br>
            <a:r>
              <a:rPr lang="ru-RU" sz="2400" b="1" dirty="0" smtClean="0">
                <a:solidFill>
                  <a:schemeClr val="dk1"/>
                </a:solidFill>
              </a:rPr>
              <a:t> 1)  (0; ∞)</a:t>
            </a:r>
            <a:r>
              <a:rPr lang="en-US" sz="2400" b="1" dirty="0" smtClean="0">
                <a:solidFill>
                  <a:schemeClr val="dk1"/>
                </a:solidFill>
              </a:rPr>
              <a:t>  2) </a:t>
            </a:r>
            <a:r>
              <a:rPr lang="ru-RU" sz="2400" b="1" dirty="0" smtClean="0">
                <a:solidFill>
                  <a:schemeClr val="dk1"/>
                </a:solidFill>
              </a:rPr>
              <a:t>(1; ∞)</a:t>
            </a:r>
            <a:r>
              <a:rPr lang="en-US" sz="2400" b="1" dirty="0" smtClean="0">
                <a:solidFill>
                  <a:schemeClr val="dk1"/>
                </a:solidFill>
              </a:rPr>
              <a:t> 3) (</a:t>
            </a:r>
            <a:r>
              <a:rPr lang="ru-RU" sz="2400" b="1" dirty="0" smtClean="0">
                <a:solidFill>
                  <a:schemeClr val="dk1"/>
                </a:solidFill>
              </a:rPr>
              <a:t>4</a:t>
            </a:r>
            <a:r>
              <a:rPr lang="en-US" sz="2400" b="1" dirty="0" smtClean="0">
                <a:solidFill>
                  <a:schemeClr val="dk1"/>
                </a:solidFill>
              </a:rPr>
              <a:t>;</a:t>
            </a:r>
            <a:r>
              <a:rPr lang="ru-RU" sz="2400" b="1" dirty="0" smtClean="0">
                <a:solidFill>
                  <a:schemeClr val="dk1"/>
                </a:solidFill>
              </a:rPr>
              <a:t> ∞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r>
              <a:rPr lang="ru-RU" sz="2400" b="1" dirty="0" smtClean="0">
                <a:solidFill>
                  <a:schemeClr val="dk1"/>
                </a:solidFill>
              </a:rPr>
              <a:t>  4) (−1; ∞)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 5) </a:t>
            </a:r>
            <a:r>
              <a:rPr lang="en-US" sz="2400" b="1" dirty="0" smtClean="0">
                <a:solidFill>
                  <a:schemeClr val="dk1"/>
                </a:solidFill>
              </a:rPr>
              <a:t>(</a:t>
            </a:r>
            <a:r>
              <a:rPr lang="ru-RU" sz="2400" b="1" dirty="0" smtClean="0">
                <a:solidFill>
                  <a:schemeClr val="dk1"/>
                </a:solidFill>
              </a:rPr>
              <a:t>3</a:t>
            </a:r>
            <a:r>
              <a:rPr lang="en-US" sz="2400" b="1" dirty="0" smtClean="0">
                <a:solidFill>
                  <a:schemeClr val="dk1"/>
                </a:solidFill>
              </a:rPr>
              <a:t>;</a:t>
            </a:r>
            <a:r>
              <a:rPr lang="ru-RU" sz="2400" b="1" dirty="0" smtClean="0">
                <a:solidFill>
                  <a:schemeClr val="dk1"/>
                </a:solidFill>
              </a:rPr>
              <a:t> ∞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endParaRPr lang="ru-RU" sz="2400" b="1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717032"/>
            <a:ext cx="1743075" cy="37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Б1. </a:t>
            </a:r>
            <a:r>
              <a:rPr lang="ru-RU" sz="2400" dirty="0" smtClean="0"/>
              <a:t>Квадратное уравнение, корни которого на 2 единицы меньше корней уравнения 𝑥 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+ 2𝑥 − 1 = 0, имеет вид        𝑥 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− 𝑏𝑥 + 𝑐 = 0. Найдите значение 𝑏 · 𝑐.</a:t>
            </a: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1026" name="Picture 2" descr="https://i.pinimg.com/originals/b7/58/b5/b758b522f7ae04d864244044d96e8a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05378"/>
            <a:ext cx="8496944" cy="365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Б4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308653" y="3063382"/>
            <a:ext cx="8583827" cy="7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Для решения задачи нам понадобятся формулы, касающиеся арифметической прогрессии.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539553" y="404664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 cstate="print"/>
          <a:srcRect l="7439" t="32582" r="32310" b="26517"/>
          <a:stretch>
            <a:fillRect/>
          </a:stretch>
        </p:blipFill>
        <p:spPr bwMode="auto">
          <a:xfrm>
            <a:off x="1763688" y="2708920"/>
            <a:ext cx="5649371" cy="30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люс 18"/>
          <p:cNvSpPr/>
          <p:nvPr/>
        </p:nvSpPr>
        <p:spPr>
          <a:xfrm>
            <a:off x="7452320" y="4653136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7452320" y="3429000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Найдем разность прогрессии </a:t>
            </a:r>
            <a:r>
              <a:rPr lang="en-US" sz="2400" b="1" dirty="0" smtClean="0"/>
              <a:t>d = – 137 – (– 159) = – 137 + 159 =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2400" b="1" dirty="0" smtClean="0"/>
              <a:t>= 22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Дальше запишем формулу суммы </a:t>
            </a:r>
            <a:r>
              <a:rPr lang="en-US" sz="2400" b="1" dirty="0" smtClean="0"/>
              <a:t>n </a:t>
            </a:r>
            <a:r>
              <a:rPr lang="ru-RU" sz="2400" b="1" dirty="0" smtClean="0"/>
              <a:t>первых членов прогрессии:</a:t>
            </a:r>
            <a:endParaRPr lang="en-US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539553" y="404664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645024"/>
            <a:ext cx="4343400" cy="241935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Найдем наименьшее значение функции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Рассмотрим квадратичную функцию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Ее график парабола, наименьшее значение достигается в вершине параболы. В самом деле, из-за того, что ветви направлены вверх, все другие значения будут больше.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Найдем координаты вершины параболы. Абсцисса: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                                                                                              </a:t>
            </a:r>
            <a:endParaRPr lang="en-US" sz="24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b="1" dirty="0" smtClean="0">
              <a:sym typeface="Symbo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539553" y="404664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060848"/>
            <a:ext cx="3867150" cy="114300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717032"/>
            <a:ext cx="2686050" cy="361950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589240"/>
            <a:ext cx="2686050" cy="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При этом значении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квадратичная функция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 будет достигать наименьшее значение. Однако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= </a:t>
            </a:r>
            <a:r>
              <a:rPr lang="ru-RU" sz="2400" b="1" dirty="0" smtClean="0"/>
              <a:t>170/22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не может быть аргументом функции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В самом деле, здесь </a:t>
            </a:r>
            <a:r>
              <a:rPr lang="en-US" sz="2400" b="1" i="1" dirty="0" smtClean="0"/>
              <a:t>n</a:t>
            </a:r>
            <a:r>
              <a:rPr lang="ru-RU" sz="2400" b="1" dirty="0" smtClean="0"/>
              <a:t> не может принимать дробное значение, а принимает значения 1, 2, …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= </a:t>
            </a:r>
            <a:r>
              <a:rPr lang="ru-RU" sz="2400" b="1" dirty="0" smtClean="0"/>
              <a:t>170/22 расположено между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=</a:t>
            </a:r>
            <a:r>
              <a:rPr lang="ru-RU" sz="2400" b="1" dirty="0" smtClean="0"/>
              <a:t> 7 и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=</a:t>
            </a:r>
            <a:r>
              <a:rPr lang="ru-RU" sz="2400" b="1" dirty="0" smtClean="0"/>
              <a:t> 8. При одном из этих  значений сумма </a:t>
            </a:r>
            <a:r>
              <a:rPr lang="en-US" sz="2400" b="1" i="1" dirty="0" smtClean="0"/>
              <a:t>S</a:t>
            </a:r>
            <a:r>
              <a:rPr lang="ru-RU" sz="2400" b="1" dirty="0" smtClean="0"/>
              <a:t> будет принимать наименьшее значение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539553" y="404664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132856"/>
            <a:ext cx="2686050" cy="3619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427090"/>
            <a:ext cx="240982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701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2400" b="1" i="1" dirty="0" smtClean="0"/>
              <a:t>n</a:t>
            </a:r>
            <a:r>
              <a:rPr lang="en-US" sz="2400" b="1" dirty="0" smtClean="0"/>
              <a:t> =</a:t>
            </a:r>
            <a:r>
              <a:rPr lang="ru-RU" sz="2400" b="1" dirty="0" smtClean="0"/>
              <a:t> 7: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400" b="1" i="1" dirty="0" smtClean="0"/>
              <a:t>n</a:t>
            </a:r>
            <a:r>
              <a:rPr lang="en-US" sz="2400" b="1" dirty="0" smtClean="0"/>
              <a:t> =</a:t>
            </a:r>
            <a:r>
              <a:rPr lang="ru-RU" sz="2400" b="1" dirty="0" smtClean="0"/>
              <a:t> 8: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Несложно показать, что при других значениях </a:t>
            </a:r>
            <a:r>
              <a:rPr lang="en-US" sz="2400" b="1" i="1" dirty="0" smtClean="0"/>
              <a:t>n</a:t>
            </a:r>
            <a:r>
              <a:rPr lang="ru-RU" sz="2400" b="1" dirty="0" smtClean="0"/>
              <a:t> сумма будет больше. Например,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-656.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aseline="300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539553" y="404664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060848"/>
            <a:ext cx="5867400" cy="361950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068960"/>
            <a:ext cx="5867400" cy="36195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585787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04664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Решите </a:t>
            </a:r>
            <a:r>
              <a:rPr lang="ru-RU" sz="2400" b="1" dirty="0" smtClean="0"/>
              <a:t>задачу Б4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Найти разность прогрессии.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Выразить сумму </a:t>
            </a:r>
            <a:r>
              <a:rPr lang="en-US" sz="2400" b="1" i="1" dirty="0" smtClean="0">
                <a:solidFill>
                  <a:schemeClr val="dk1"/>
                </a:solidFill>
              </a:rPr>
              <a:t>n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первых членов прогрессии.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Найти абсциссу параболы полученной квадратичной функции.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Найти два целых числа, между которыми расположена абсцисса. Подставить каждое из них в </a:t>
            </a:r>
            <a:r>
              <a:rPr lang="en-US" sz="2400" b="1" dirty="0" smtClean="0">
                <a:solidFill>
                  <a:schemeClr val="dk1"/>
                </a:solidFill>
              </a:rPr>
              <a:t>S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Найти и указать в ответе наименьшее из этих чисел.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688" t="33449" r="29117" b="62378"/>
          <a:stretch>
            <a:fillRect/>
          </a:stretch>
        </p:blipFill>
        <p:spPr bwMode="auto">
          <a:xfrm>
            <a:off x="827584" y="1196752"/>
            <a:ext cx="8136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Занятие № 2 завершено!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Б1.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Квадратное уравнение, корни которого на 2 единицы меньше корней уравнения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+ 2𝑥 − 1 = 0, имеет вид       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− 𝑏𝑥 + 𝑐 = 0. Найдите значение 𝑏 · 𝑐.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Например, решение уравнения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𝑥 </a:t>
            </a:r>
            <a:r>
              <a:rPr lang="ru-RU" sz="2400" b="1" baseline="30000" dirty="0" smtClean="0">
                <a:solidFill>
                  <a:schemeClr val="dk1"/>
                </a:solidFill>
              </a:rPr>
              <a:t>2</a:t>
            </a:r>
            <a:r>
              <a:rPr lang="ru-RU" sz="2400" b="1" dirty="0" smtClean="0">
                <a:solidFill>
                  <a:schemeClr val="dk1"/>
                </a:solidFill>
              </a:rPr>
              <a:t> + 2𝑥 − 1 = 0, для которого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chemeClr val="dk1"/>
                </a:solidFill>
              </a:rPr>
              <a:t>a</a:t>
            </a:r>
            <a:r>
              <a:rPr lang="en-US" sz="2400" b="1" dirty="0" smtClean="0">
                <a:solidFill>
                  <a:schemeClr val="dk1"/>
                </a:solidFill>
              </a:rPr>
              <a:t> = 1, </a:t>
            </a:r>
            <a:r>
              <a:rPr lang="en-US" sz="2400" b="1" i="1" dirty="0" smtClean="0">
                <a:solidFill>
                  <a:schemeClr val="dk1"/>
                </a:solidFill>
              </a:rPr>
              <a:t>b</a:t>
            </a:r>
            <a:r>
              <a:rPr lang="en-US" sz="2400" b="1" dirty="0" smtClean="0">
                <a:solidFill>
                  <a:schemeClr val="dk1"/>
                </a:solidFill>
              </a:rPr>
              <a:t> = 2, </a:t>
            </a:r>
            <a:r>
              <a:rPr lang="en-US" sz="2400" b="1" i="1" dirty="0" smtClean="0">
                <a:solidFill>
                  <a:schemeClr val="dk1"/>
                </a:solidFill>
              </a:rPr>
              <a:t>c</a:t>
            </a:r>
            <a:r>
              <a:rPr lang="en-US" sz="2400" b="1" dirty="0" smtClean="0">
                <a:solidFill>
                  <a:schemeClr val="dk1"/>
                </a:solidFill>
              </a:rPr>
              <a:t> = -1,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представляется так: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21088"/>
            <a:ext cx="6962775" cy="1514475"/>
          </a:xfrm>
          <a:prstGeom prst="rect">
            <a:avLst/>
          </a:prstGeom>
          <a:noFill/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Б1.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Квадратное уравнение, корни которого на 2 единицы меньше корней уравнения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+ 2𝑥 − 1 = 0, имеет вид       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− 𝑏𝑥 + 𝑐 = 0. Найдите значение 𝑏 · 𝑐.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/>
              <a:t>Решение по теореме Виета</a:t>
            </a:r>
            <a:r>
              <a:rPr lang="ru-RU" sz="2400" b="1" dirty="0" smtClean="0">
                <a:solidFill>
                  <a:schemeClr val="dk1"/>
                </a:solidFill>
              </a:rPr>
              <a:t>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905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Б1.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Квадратное уравнение, корни которого на 2 единицы меньше корней уравнения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+ 2𝑥 − 1 = 0, имеет вид        𝑥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− 𝑏𝑥 + 𝑐 = 0. Найдите значение 𝑏 · 𝑐.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уже доказано ранее, уравнение </a:t>
            </a:r>
            <a:r>
              <a:rPr lang="ru-RU" sz="2400" b="1" dirty="0" smtClean="0">
                <a:solidFill>
                  <a:schemeClr val="dk1"/>
                </a:solidFill>
              </a:rPr>
              <a:t>𝑥 </a:t>
            </a:r>
            <a:r>
              <a:rPr lang="ru-RU" sz="2400" b="1" baseline="30000" dirty="0" smtClean="0">
                <a:solidFill>
                  <a:schemeClr val="dk1"/>
                </a:solidFill>
              </a:rPr>
              <a:t>2</a:t>
            </a:r>
            <a:r>
              <a:rPr lang="ru-RU" sz="2400" b="1" dirty="0" smtClean="0">
                <a:solidFill>
                  <a:schemeClr val="dk1"/>
                </a:solidFill>
              </a:rPr>
              <a:t> + 2𝑥 − 1 = 0 имеет два корня: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По условию задачи корни второго уравнения их меньше на 2, то есть равны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8701" y="2841501"/>
            <a:ext cx="1057275" cy="371475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841501"/>
            <a:ext cx="1057275" cy="371475"/>
          </a:xfrm>
          <a:prstGeom prst="rect">
            <a:avLst/>
          </a:prstGeom>
          <a:noFill/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077072"/>
            <a:ext cx="2981325" cy="371475"/>
          </a:xfrm>
          <a:prstGeom prst="rect">
            <a:avLst/>
          </a:prstGeom>
          <a:noFill/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941168"/>
            <a:ext cx="2981325" cy="37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4939</Words>
  <Application>Microsoft Office PowerPoint</Application>
  <PresentationFormat>Экран (4:3)</PresentationFormat>
  <Paragraphs>523</Paragraphs>
  <Slides>67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 Бийский технологический институт  ПОДГОТОВИТЕЛЬНЫЕ КУРСЫ  МАТЕМАТИКА</vt:lpstr>
      <vt:lpstr>Автор курса</vt:lpstr>
      <vt:lpstr>Презентация PowerPoint</vt:lpstr>
      <vt:lpstr>Презентация PowerPoint</vt:lpstr>
      <vt:lpstr>Задача Б1. Квадратное уравнение, корни которого на 2 единицы меньше корней уравнения 𝑥 2 + 2𝑥 − 1 = 0, имеет вид        𝑥 2 − 𝑏𝑥 + 𝑐 = 0. Найдите значение 𝑏 · 𝑐.  </vt:lpstr>
      <vt:lpstr>Задача Б1. Квадратное уравнение, корни которого на 2 единицы меньше корней уравнения 𝑥 2 + 2𝑥 − 1 = 0, имеет вид        𝑥 2 − 𝑏𝑥 + 𝑐 = 0. Найдите значение 𝑏 · 𝑐.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Переходим к разбору задачи Б2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еще один вариант задачи Б2.</vt:lpstr>
      <vt:lpstr>Задача. Найти произведение корней уравнения  𝑥3 − 𝑥2 − 16 𝑥 +16 = 0 </vt:lpstr>
      <vt:lpstr>Задача. Найти произведение корней уравнения  𝑥3 − 𝑥2 − 16 𝑥 +16 = 0 </vt:lpstr>
      <vt:lpstr>Презентация PowerPoint</vt:lpstr>
      <vt:lpstr>Переходим к разбору задачи Б3</vt:lpstr>
      <vt:lpstr>Б3. Найдите сумму корней уравнения              2(𝑥 − 1)2 + |𝑥 − 1| − 1 = 0.</vt:lpstr>
      <vt:lpstr>Б3. Найдите сумму корней уравнения              2(𝑥 − 1)2 + |𝑥 − 1| − 1 = 0.</vt:lpstr>
      <vt:lpstr>Б3. Найдите сумму корней уравнения              2(𝑥 − 1)2 + |𝑥 − 1| − 1 = 0.</vt:lpstr>
      <vt:lpstr>Презентация PowerPoint</vt:lpstr>
      <vt:lpstr>Разберем еще один прототип  задачи Б3</vt:lpstr>
      <vt:lpstr>Задача. Найдите сумму корней уравнения     |5 − |𝑥 + 4|| − 7 = 0.</vt:lpstr>
      <vt:lpstr>Задача. Найдите сумму корней уравнения     |5 − |𝑥 + 4|| − 7 = 0.</vt:lpstr>
      <vt:lpstr>Презентация PowerPoint</vt:lpstr>
      <vt:lpstr>Переходим к разбору задачи Б6</vt:lpstr>
      <vt:lpstr>Задача Б6. Найдите сумму корней или корень, если он единственный, уравнения  </vt:lpstr>
      <vt:lpstr>Задача Б6. Найдите сумму корней или корень, если он единственный, уравнения  </vt:lpstr>
      <vt:lpstr>Презентация PowerPoint</vt:lpstr>
      <vt:lpstr>А теперь решите самостоятельно аналог  задачи Б6:  Найдите сумму корней или корень, если он единственный, уравнения    Решение на следующем слайде.  Сверьте свой ответ.  Если ответ не совпал, законспектируйте решение, разберите его и воспроизведите на память! </vt:lpstr>
      <vt:lpstr>Задача. Найдите сумму корней или корень, если он единственный, уравнения   </vt:lpstr>
      <vt:lpstr>Переходим к разбору задачи А6</vt:lpstr>
      <vt:lpstr>А6. Количество целых решений неравенства   𝑥 9 · |𝑥 2 + 6𝑥+ 8| &lt; 0 на промежутке [−7; −3] равно 1) 5   2) 4   3) 6   4) 3   5) 2</vt:lpstr>
      <vt:lpstr>А6. Количество целых решений неравенства   𝑥 9 · |𝑥 2 + 6𝑥+ 8| &lt; 0 на промежутке [−7; −3] равно 1) 5   2) 4   3) 6   4) 3   5) 2</vt:lpstr>
      <vt:lpstr>А6. Количество целых решений неравенства   𝑥 9 · |𝑥 2 + 6𝑥+ 8| &lt; 0 на промежутке [−7; −3] равно 1) 5   2) 4   3) 6   4) 3   5) 2</vt:lpstr>
      <vt:lpstr>Презентация PowerPoint</vt:lpstr>
      <vt:lpstr>А теперь решите самостоятельно аналог  задачи А6:         Решение на следующем слайде.  Сверьте свой ответ.  Если ответ не совпал, законспектируйте решение, разберите его и воспроизведите на память! </vt:lpstr>
      <vt:lpstr>Задача. Количество целых решений неравенства   𝑥 5 · |𝑥 2 − 9𝑥+ 8| ≤ 0 на промежутке [−6; 3] равно 1) 8   2) 7   3) 6   4) 4   5) 5</vt:lpstr>
      <vt:lpstr>Задача. Количество целых решений неравенства   𝑥 5 · |𝑥 2 − 9𝑥+ 8| ≤ 0 на промежутке [−6; 3] равно 1) 8   2) 7   3) 6   4) 4   5) 5</vt:lpstr>
      <vt:lpstr>Переходим к разбору прототипов задачи А4</vt:lpstr>
      <vt:lpstr>А4.1 Найдите множество значений функции  𝑦 = −𝑥 2 + 4𝑥 − 3   1) (−∞; 1)     2) (−∞; 3)               3) (−∞; 4]    4) (−∞; −3]    5) (−∞; 1]</vt:lpstr>
      <vt:lpstr>А4.1 Найдите множество значений функции  𝑦 = −𝑥 2 + 4𝑥 − 3   1) (−∞; 1)     2) (−∞; 3)               3) (−∞; 4]    4) (−∞; −3]    5) (−∞; 1]</vt:lpstr>
      <vt:lpstr>Презентация PowerPoint</vt:lpstr>
      <vt:lpstr>Переходим к следующему прототипу задачи А4.</vt:lpstr>
      <vt:lpstr>А4.2 Найдите множество значений функции  𝑦 = 𝑥 2 − 2𝑥 − 3   1) (−4; ∞)  2) (−∞; − 4)    3) (−∞; − 4]  4) [−4; ∞]    5) (−∞; 1] </vt:lpstr>
      <vt:lpstr>Презентация PowerPoint</vt:lpstr>
      <vt:lpstr>Переходим к следующему прототипу задачи А4.</vt:lpstr>
      <vt:lpstr>А4.3 Найдите множество значений функции                                     1)  (−∞; 2]  2) (−∞; 2)  3) (2; ∞)  4) (−∞; 3]  5) (3; ∞) </vt:lpstr>
      <vt:lpstr>Презентация PowerPoint</vt:lpstr>
      <vt:lpstr>Презентация PowerPoint</vt:lpstr>
      <vt:lpstr>Переходим к следующему прототипу задачи А4.</vt:lpstr>
      <vt:lpstr>А4.4 Найдите множество значений функции                                                            1)  (0;∞)  2) (1;∞) 3) (4;∞)  4) (−1;∞)  5) (3;∞)  </vt:lpstr>
      <vt:lpstr>Презентация PowerPoint</vt:lpstr>
      <vt:lpstr>Переходим к рассмотрению  задачи Б4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Бийский технологический институт  ПОДГОТОВИТЕЛЬНЫЕ КУРСЫ  МАТЕМАТИКА</dc:title>
  <dc:creator>User</dc:creator>
  <cp:lastModifiedBy>TerSer</cp:lastModifiedBy>
  <cp:revision>78</cp:revision>
  <dcterms:created xsi:type="dcterms:W3CDTF">2020-07-03T12:10:37Z</dcterms:created>
  <dcterms:modified xsi:type="dcterms:W3CDTF">2020-07-08T03:45:43Z</dcterms:modified>
</cp:coreProperties>
</file>