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316" r:id="rId3"/>
    <p:sldId id="301" r:id="rId4"/>
    <p:sldId id="264" r:id="rId5"/>
    <p:sldId id="266" r:id="rId6"/>
    <p:sldId id="354" r:id="rId7"/>
    <p:sldId id="355" r:id="rId8"/>
    <p:sldId id="356" r:id="rId9"/>
    <p:sldId id="357" r:id="rId10"/>
    <p:sldId id="358" r:id="rId11"/>
    <p:sldId id="359" r:id="rId12"/>
    <p:sldId id="328" r:id="rId13"/>
    <p:sldId id="360" r:id="rId14"/>
    <p:sldId id="361" r:id="rId15"/>
    <p:sldId id="362" r:id="rId16"/>
    <p:sldId id="363" r:id="rId17"/>
    <p:sldId id="364" r:id="rId18"/>
    <p:sldId id="329" r:id="rId19"/>
    <p:sldId id="265" r:id="rId20"/>
    <p:sldId id="267" r:id="rId21"/>
    <p:sldId id="268" r:id="rId22"/>
    <p:sldId id="313" r:id="rId23"/>
    <p:sldId id="365" r:id="rId24"/>
    <p:sldId id="366" r:id="rId25"/>
    <p:sldId id="289" r:id="rId26"/>
    <p:sldId id="278" r:id="rId27"/>
    <p:sldId id="367" r:id="rId28"/>
    <p:sldId id="279" r:id="rId29"/>
    <p:sldId id="368" r:id="rId30"/>
    <p:sldId id="369" r:id="rId31"/>
    <p:sldId id="370" r:id="rId32"/>
    <p:sldId id="372" r:id="rId33"/>
    <p:sldId id="373" r:id="rId34"/>
    <p:sldId id="371" r:id="rId35"/>
    <p:sldId id="375" r:id="rId36"/>
    <p:sldId id="374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280" r:id="rId48"/>
    <p:sldId id="281" r:id="rId49"/>
    <p:sldId id="330" r:id="rId50"/>
    <p:sldId id="314" r:id="rId51"/>
    <p:sldId id="295" r:id="rId52"/>
    <p:sldId id="331" r:id="rId53"/>
    <p:sldId id="332" r:id="rId54"/>
    <p:sldId id="386" r:id="rId55"/>
    <p:sldId id="387" r:id="rId56"/>
    <p:sldId id="388" r:id="rId57"/>
    <p:sldId id="32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116E-EB14-45E1-BB7F-DA401408623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1BC0-DB43-434A-90F3-58DA2C61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BC0-DB43-434A-90F3-58DA2C61EC3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BC0-DB43-434A-90F3-58DA2C61EC3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134672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ПОДГОТОВИТЕЛЬНЫЕ КУРСЫ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Занятие № 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А5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Записать систему неравенств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Решить первое неравенств, для чего сначала решить уравнение, а затем построить кривую знаков.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Решить второе неравенство.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Найти общую часть множеств, представляющих собой решения каждого неравенства в отдельности.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1556792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Б7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539552" y="2564905"/>
            <a:ext cx="8208911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683568" y="692696"/>
            <a:ext cx="7700969" cy="8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Рассмотрим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левую часть неравенства, известен знак первого сомножителя (корня), корень принимает значение + или 0.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baseline="0" dirty="0" smtClean="0"/>
              <a:t>Все</a:t>
            </a:r>
            <a:r>
              <a:rPr lang="ru-RU" sz="2400" b="1" dirty="0" smtClean="0"/>
              <a:t> произведение принимает знак  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значит, что второй сомножитель тоже </a:t>
            </a:r>
            <a:r>
              <a:rPr lang="ru-RU" sz="2400" b="1" dirty="0" smtClean="0"/>
              <a:t>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Представленная выше последовательность рассуждений проиллюстрирована на диаграмме: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5976" t="65814" r="32427" b="31717"/>
          <a:stretch>
            <a:fillRect/>
          </a:stretch>
        </p:blipFill>
        <p:spPr bwMode="auto">
          <a:xfrm>
            <a:off x="683568" y="5085184"/>
            <a:ext cx="2328734" cy="3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люс 7"/>
          <p:cNvSpPr/>
          <p:nvPr/>
        </p:nvSpPr>
        <p:spPr>
          <a:xfrm>
            <a:off x="1043608" y="4869160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55976" t="65814" r="32427" b="31717"/>
          <a:stretch>
            <a:fillRect/>
          </a:stretch>
        </p:blipFill>
        <p:spPr bwMode="auto">
          <a:xfrm>
            <a:off x="3491880" y="5085184"/>
            <a:ext cx="2328734" cy="3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люс 13"/>
          <p:cNvSpPr/>
          <p:nvPr/>
        </p:nvSpPr>
        <p:spPr>
          <a:xfrm>
            <a:off x="3851920" y="4869160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319972" y="4761148"/>
            <a:ext cx="288032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355976" y="5877272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 l="55976" t="65814" r="32427" b="31717"/>
          <a:stretch>
            <a:fillRect/>
          </a:stretch>
        </p:blipFill>
        <p:spPr bwMode="auto">
          <a:xfrm>
            <a:off x="6156176" y="5085184"/>
            <a:ext cx="2328734" cy="3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люс 18"/>
          <p:cNvSpPr/>
          <p:nvPr/>
        </p:nvSpPr>
        <p:spPr>
          <a:xfrm>
            <a:off x="6516216" y="4869160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6984268" y="4761148"/>
            <a:ext cx="288032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7020272" y="5877272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7524328" y="4941168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683568" y="692696"/>
            <a:ext cx="7700969" cy="8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образом, неравенство сводится к системе неравенств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Первое неравенство в системе означает условие существования квадратного корня: подкоренное выражение неотрицательно.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Эту систему сведем к простейшей путем элементарных преобразований: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564904"/>
            <a:ext cx="1800225" cy="628650"/>
          </a:xfrm>
          <a:prstGeom prst="rect">
            <a:avLst/>
          </a:prstGeom>
          <a:noFill/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373216"/>
            <a:ext cx="1266825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683568" y="692696"/>
            <a:ext cx="7700969" cy="8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Теперь проиллюстрируем графически множество решений каждого неравенства в отдельности и найдем их общую часть, показав все на едином рисунке: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51720" y="5157192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915816" y="50851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1960" y="50851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530120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–3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013176"/>
            <a:ext cx="38164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5301208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-1,5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5157192"/>
            <a:ext cx="24482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132856"/>
            <a:ext cx="1266825" cy="628650"/>
          </a:xfrm>
          <a:prstGeom prst="rect">
            <a:avLst/>
          </a:prstGeom>
          <a:noFill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996952"/>
            <a:ext cx="1323975" cy="64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683568" y="692696"/>
            <a:ext cx="7700969" cy="8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Решением системы является промежуток </a:t>
            </a:r>
            <a:r>
              <a:rPr lang="en-US" sz="2400" b="1" dirty="0" smtClean="0"/>
              <a:t>[</a:t>
            </a:r>
            <a:r>
              <a:rPr lang="ru-RU" sz="2400" b="1" dirty="0" smtClean="0"/>
              <a:t>-1,5, </a:t>
            </a:r>
            <a:r>
              <a:rPr lang="ru-RU" sz="2400" b="1" dirty="0" smtClean="0">
                <a:sym typeface="Symbol"/>
              </a:rPr>
              <a:t>)</a:t>
            </a:r>
            <a:r>
              <a:rPr lang="ru-RU" sz="2400" b="1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Этому промежутку принадлежат целые числа: -1, 0, 1, </a:t>
            </a:r>
            <a:r>
              <a:rPr lang="ru-RU" sz="2400" b="1" dirty="0" smtClean="0"/>
              <a:t>2, 3, 4, 5, 6, …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Нам нужно выбрать только те, которые удовлетворяют условию, поставленному в задаче: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 Таким образом, берем целые числа -1, 0, 1, 2, 3, 4. Осталось найти  их сумму: -1 + 0 + 1 + 2 + 3 + 4 = 9.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9.</a:t>
            </a:r>
            <a:endParaRPr kumimoji="0" lang="ru-RU" sz="2400" b="1" i="0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645024"/>
            <a:ext cx="73342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Б7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Определить знаки всех сомножителей в левой части данного неравенства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Записать систему неравенств с учетом условия существования корня.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Преобразовать неравенства системы к простейшему виду.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Найти общую часть множеств, представляющих собой решения каждого неравенства в отдельности.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Из области решения выбрать целые числа, удовлетворяющие дополнительному условию. Найти сумму.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035" t="64991" r="29627" b="29461"/>
          <a:stretch>
            <a:fillRect/>
          </a:stretch>
        </p:blipFill>
        <p:spPr bwMode="auto">
          <a:xfrm>
            <a:off x="755576" y="1124744"/>
            <a:ext cx="7704856" cy="7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А11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63287" y="2893380"/>
            <a:ext cx="7617425" cy="10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Левая часть неравенства представляет собой частное. Знак знаменателя известен.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/>
              <a:t>Данное выражение, записанное в виде корня, принимает положительное значение.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Все частное принимает знак  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Это значит, что числитель тоже 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Представленная выше последовательность рассуждений проиллюстрирована на диаграмме:</a:t>
            </a:r>
            <a:endParaRPr lang="ru-RU" sz="3200" b="1" i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6012160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авая фигурная скобка 11"/>
          <p:cNvSpPr/>
          <p:nvPr/>
        </p:nvSpPr>
        <p:spPr>
          <a:xfrm>
            <a:off x="7596336" y="5085184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6660232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7884368" y="5445224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6660232" y="5013176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539552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люс 17"/>
          <p:cNvSpPr/>
          <p:nvPr/>
        </p:nvSpPr>
        <p:spPr>
          <a:xfrm>
            <a:off x="1187624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3203848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авая фигурная скобка 21"/>
          <p:cNvSpPr/>
          <p:nvPr/>
        </p:nvSpPr>
        <p:spPr>
          <a:xfrm>
            <a:off x="4788024" y="5085184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3851920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5076056" y="5445224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Таким образом, неравенство сводится к системе неравенств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Второе неравенство в системе означает условие существования квадратного корня и дроби: подкоренное выражение положительно.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Первое неравенство системы является показательным: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0,2</a:t>
            </a:r>
            <a:r>
              <a:rPr lang="en-US" sz="2400" b="1" baseline="30000" dirty="0" smtClean="0"/>
              <a:t>6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– 25 ≤ 0</a:t>
            </a:r>
            <a:r>
              <a:rPr lang="ru-RU" sz="2400" b="1" dirty="0" smtClean="0"/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/>
              <a:t>0,2</a:t>
            </a:r>
            <a:r>
              <a:rPr lang="en-US" sz="2400" b="1" baseline="30000" dirty="0" smtClean="0"/>
              <a:t>6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≤ 25</a:t>
            </a:r>
            <a:r>
              <a:rPr lang="ru-RU" sz="2400" b="1" dirty="0" smtClean="0"/>
              <a:t>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20888"/>
            <a:ext cx="2352675" cy="65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Преподаватель кафедры естественнонаучных дисциплин </a:t>
            </a:r>
            <a:r>
              <a:rPr lang="ru-RU" dirty="0" err="1" smtClean="0"/>
              <a:t>Бийского</a:t>
            </a:r>
            <a:r>
              <a:rPr lang="ru-RU" dirty="0" smtClean="0"/>
              <a:t> технологического института </a:t>
            </a:r>
            <a:r>
              <a:rPr lang="ru-RU" dirty="0" err="1" smtClean="0"/>
              <a:t>АлтГТУ</a:t>
            </a:r>
            <a:r>
              <a:rPr lang="ru-RU" dirty="0" smtClean="0"/>
              <a:t>, кандидат физико-математических наук, доцент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Тушкина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Татьяна Михайловна</a:t>
            </a:r>
          </a:p>
          <a:p>
            <a:endParaRPr lang="ru-RU" dirty="0"/>
          </a:p>
        </p:txBody>
      </p:sp>
      <p:pic>
        <p:nvPicPr>
          <p:cNvPr id="4" name="Рисунок 3" descr="IMG-20190902-WA0001.jpg"/>
          <p:cNvPicPr>
            <a:picLocks noChangeAspect="1"/>
          </p:cNvPicPr>
          <p:nvPr/>
        </p:nvPicPr>
        <p:blipFill>
          <a:blip r:embed="rId2" cstate="print"/>
          <a:srcRect l="18268" t="22700" r="14533" b="27951"/>
          <a:stretch>
            <a:fillRect/>
          </a:stretch>
        </p:blipFill>
        <p:spPr>
          <a:xfrm>
            <a:off x="1043608" y="2924944"/>
            <a:ext cx="259228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Левая часть неравенства представляет собой частное. Знак знаменателя известен.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/>
              <a:t>Данное выражение, записанное в виде корня, принимает положительное значение.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Все частное принимает знак  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Это значит, что числитель тоже – или 0.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Представленная выше последовательность рассуждений проиллюстрирована на диаграмме:</a:t>
            </a:r>
            <a:endParaRPr lang="ru-RU" sz="3200" b="1" i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6012160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авая фигурная скобка 18"/>
          <p:cNvSpPr/>
          <p:nvPr/>
        </p:nvSpPr>
        <p:spPr>
          <a:xfrm>
            <a:off x="7596336" y="5085184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6660232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7884368" y="5445224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6660232" y="5013176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539552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люс 23"/>
          <p:cNvSpPr/>
          <p:nvPr/>
        </p:nvSpPr>
        <p:spPr>
          <a:xfrm>
            <a:off x="1187624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/>
          <p:nvPr/>
        </p:nvPicPr>
        <p:blipFill>
          <a:blip r:embed="rId2" cstate="print"/>
          <a:srcRect l="58497" t="42288" r="34952" b="53142"/>
          <a:stretch>
            <a:fillRect/>
          </a:stretch>
        </p:blipFill>
        <p:spPr bwMode="auto">
          <a:xfrm>
            <a:off x="3203848" y="5157192"/>
            <a:ext cx="1402921" cy="7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авая фигурная скобка 25"/>
          <p:cNvSpPr/>
          <p:nvPr/>
        </p:nvSpPr>
        <p:spPr>
          <a:xfrm>
            <a:off x="4788024" y="5085184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3851920" y="5877272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5076056" y="5445224"/>
            <a:ext cx="21602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Таким образом, неравенство сводится к системе неравенств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Второе неравенство в системе означает условие существования квадратного корня и дроби: подкоренное выражение положительно.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Первое неравенство системы является показательным: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0,2</a:t>
            </a:r>
            <a:r>
              <a:rPr lang="ru-RU" sz="2400" b="1" baseline="30000" dirty="0" smtClean="0"/>
              <a:t>5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– 25 ≤ 0</a:t>
            </a:r>
            <a:r>
              <a:rPr lang="ru-RU" sz="2400" b="1" dirty="0" smtClean="0"/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/>
              <a:t>0,2</a:t>
            </a:r>
            <a:r>
              <a:rPr lang="ru-RU" sz="2400" b="1" baseline="30000" dirty="0" smtClean="0"/>
              <a:t>5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≤ 25</a:t>
            </a:r>
            <a:r>
              <a:rPr lang="ru-RU" sz="2400" b="1" dirty="0" smtClean="0"/>
              <a:t>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92896"/>
            <a:ext cx="2352675" cy="66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0,2</a:t>
            </a:r>
            <a:r>
              <a:rPr lang="ru-RU" sz="2400" b="1" baseline="30000" dirty="0" smtClean="0"/>
              <a:t>5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≤ 25</a:t>
            </a:r>
            <a:r>
              <a:rPr lang="ru-RU" sz="2400" b="1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Обратим внимание на то, что 0,2 = 1/5 = 5 </a:t>
            </a:r>
            <a:r>
              <a:rPr lang="ru-RU" sz="2400" b="1" baseline="30000" dirty="0" smtClean="0"/>
              <a:t>-1</a:t>
            </a:r>
            <a:r>
              <a:rPr lang="ru-RU" sz="2400" b="1" dirty="0" smtClean="0"/>
              <a:t> 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Последнее неравенство преобразуется к виду: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(5 </a:t>
            </a:r>
            <a:r>
              <a:rPr lang="ru-RU" sz="2400" b="1" baseline="30000" dirty="0" smtClean="0"/>
              <a:t>-1</a:t>
            </a:r>
            <a:r>
              <a:rPr lang="ru-RU" sz="2400" b="1" dirty="0" smtClean="0"/>
              <a:t>)</a:t>
            </a:r>
            <a:r>
              <a:rPr lang="ru-RU" sz="2400" b="1" baseline="30000" dirty="0" smtClean="0"/>
              <a:t> 5</a:t>
            </a:r>
            <a:r>
              <a:rPr lang="en-US" sz="2400" b="1" i="1" baseline="30000" dirty="0" smtClean="0"/>
              <a:t>x</a:t>
            </a:r>
            <a:r>
              <a:rPr lang="en-US" sz="2400" b="1" baseline="30000" dirty="0" smtClean="0"/>
              <a:t>+1</a:t>
            </a:r>
            <a:r>
              <a:rPr lang="en-US" sz="2400" b="1" dirty="0" smtClean="0"/>
              <a:t> ≤ 25</a:t>
            </a:r>
            <a:r>
              <a:rPr lang="ru-RU" sz="2400" b="1" dirty="0" smtClean="0"/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5 </a:t>
            </a:r>
            <a:r>
              <a:rPr lang="ru-RU" sz="2400" b="1" baseline="30000" dirty="0" smtClean="0"/>
              <a:t>-5</a:t>
            </a:r>
            <a:r>
              <a:rPr lang="en-US" sz="2400" b="1" i="1" baseline="30000" dirty="0" smtClean="0"/>
              <a:t>x</a:t>
            </a:r>
            <a:r>
              <a:rPr lang="ru-RU" sz="2400" b="1" i="1" baseline="30000" dirty="0" smtClean="0"/>
              <a:t>-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 ≤ 5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– </a:t>
            </a:r>
            <a:r>
              <a:rPr lang="ru-RU" sz="2400" b="1" dirty="0" smtClean="0"/>
              <a:t>5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– 1 ≤ 2</a:t>
            </a:r>
            <a:r>
              <a:rPr lang="ru-RU" sz="2400" b="1" dirty="0" smtClean="0"/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– </a:t>
            </a:r>
            <a:r>
              <a:rPr lang="ru-RU" sz="2400" b="1" dirty="0" smtClean="0"/>
              <a:t>5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≤ </a:t>
            </a:r>
            <a:r>
              <a:rPr lang="ru-RU" sz="2400" b="1" dirty="0" smtClean="0"/>
              <a:t>3,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x</a:t>
            </a:r>
            <a:r>
              <a:rPr lang="ru-RU" sz="2400" b="1" i="1" dirty="0" smtClean="0"/>
              <a:t> ≥ </a:t>
            </a:r>
            <a:r>
              <a:rPr lang="en-US" sz="2400" b="1" dirty="0" smtClean="0"/>
              <a:t>–</a:t>
            </a:r>
            <a:r>
              <a:rPr lang="ru-RU" sz="2400" b="1" dirty="0" smtClean="0"/>
              <a:t>0,6.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 результате преобразований записанная система уравнений принимает вид: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1826" t="42288" r="32735" b="51478"/>
          <a:stretch>
            <a:fillRect/>
          </a:stretch>
        </p:blipFill>
        <p:spPr bwMode="auto">
          <a:xfrm>
            <a:off x="755576" y="620688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844824"/>
            <a:ext cx="1323975" cy="609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2492896"/>
            <a:ext cx="828092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Теперь проиллюстрируем графически множество решений каждого неравенства в отдельности и найдем их общую часть, показав все на едином рисунке: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Решением системы является промежуток (4, </a:t>
            </a:r>
            <a:r>
              <a:rPr lang="ru-RU" sz="2400" b="1" dirty="0" smtClean="0">
                <a:sym typeface="Symbol"/>
              </a:rPr>
              <a:t>)</a:t>
            </a:r>
            <a:r>
              <a:rPr lang="ru-RU" sz="2400" b="1" dirty="0" smtClean="0"/>
              <a:t>. Этому промежутку принадлежат целые числа 5, 6, … Наименьшее равно 5. Ответ под номером 2.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79712" y="3933056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843808" y="3861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077072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–0,6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3789040"/>
            <a:ext cx="38164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407707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3933056"/>
            <a:ext cx="24482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ольцо 17"/>
          <p:cNvSpPr/>
          <p:nvPr/>
        </p:nvSpPr>
        <p:spPr>
          <a:xfrm>
            <a:off x="4139952" y="3861048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А11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Определить знаки числителя и знаменателя в левой части данного неравенства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Записать систему неравенств с учетом условия существования корня и дроби.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Преобразовать неравенства системы к простейшему виду.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Найти общую часть множеств, представляющих собой решения каждого неравенства в отдельности.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Из области решения выбрать целые числа, удовлетворяющие дополнительному условию. Указать наименьшее среди них.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42288" r="32735" b="51478"/>
          <a:stretch>
            <a:fillRect/>
          </a:stretch>
        </p:blipFill>
        <p:spPr bwMode="auto">
          <a:xfrm>
            <a:off x="827584" y="1124744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07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Следующая тема, которую мы будем разбирать – ТРИГОНОМЕТРИЯ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6344"/>
            <a:ext cx="8219256" cy="1252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По этой теме будут рассмотрены задачи А7, Б8, Б9. Первой будет разобрана задача Б8.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539552" y="4149080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Вспомним таблицу значений тригонометрических функций основных углов первой четверти: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379085" cy="39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340768"/>
            <a:ext cx="86764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Эта таблица запоминается по первой строчке. Последовательность запоминания следующая: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Как известно,                                            .  В результате чего  первая строка таблицы приобретает привычный вид: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744416" cy="1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744416" cy="12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4283968" y="26369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3744416" cy="127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4355976" y="472514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3" y="4221088"/>
            <a:ext cx="3672409" cy="1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 rot="4530085" flipH="1">
            <a:off x="4416895" y="2872106"/>
            <a:ext cx="310207" cy="1853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661248"/>
            <a:ext cx="3095625" cy="4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 cstate="print"/>
          <a:srcRect l="28917" t="38821" r="40364" b="48362"/>
          <a:stretch>
            <a:fillRect/>
          </a:stretch>
        </p:blipFill>
        <p:spPr bwMode="auto">
          <a:xfrm>
            <a:off x="1763689" y="1628800"/>
            <a:ext cx="50405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323528" y="3284984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Вторая строка таблицы записывается по первой. Для этого все элементы первой строки нужно записать в обратном порядке: от последнего к первому.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 cstate="print"/>
          <a:srcRect l="28917" t="38821" r="40364" b="43154"/>
          <a:stretch>
            <a:fillRect/>
          </a:stretch>
        </p:blipFill>
        <p:spPr bwMode="auto">
          <a:xfrm>
            <a:off x="1763688" y="4581128"/>
            <a:ext cx="50405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право 25"/>
          <p:cNvSpPr/>
          <p:nvPr/>
        </p:nvSpPr>
        <p:spPr>
          <a:xfrm>
            <a:off x="7164288" y="551723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7164288" y="6021288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Для того чтобы получить элементы третьей строки, нужно по столбцам разделить элементы первой строки на элементы второй строки (0 = 0 : 1,                          …)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b="18097"/>
          <a:stretch>
            <a:fillRect/>
          </a:stretch>
        </p:blipFill>
        <p:spPr bwMode="auto">
          <a:xfrm>
            <a:off x="1763688" y="3212976"/>
            <a:ext cx="5376734" cy="31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276872"/>
            <a:ext cx="14859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третьем занятии будут рассмотрены 6 задач: А5, А7, А11, Б7, Б8, Б9.</a:t>
            </a:r>
          </a:p>
          <a:p>
            <a:pPr>
              <a:buNone/>
            </a:pPr>
            <a:r>
              <a:rPr lang="ru-RU" dirty="0" smtClean="0"/>
              <a:t>Все представленные решения необходимо разобрать и воспроизвести по памяти.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Четвертая строка таблицы записывается по третьей. Для этого все элементы третьей строки нужно записать в обратном порядке: от последнего к первому.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379085" cy="39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7452320" y="537321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452320" y="5877272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При использовании таблицы помните про следующие равенства: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379085" cy="39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00808"/>
            <a:ext cx="299085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В рассматриваемом и подобных ему заданиях нужно вычислить значение выражения, содержащего обратные тригонометрические функции </a:t>
            </a:r>
            <a:r>
              <a:rPr lang="en-US" sz="2400" b="1" dirty="0" err="1" smtClean="0"/>
              <a:t>arcsin</a:t>
            </a:r>
            <a:r>
              <a:rPr lang="en-US" sz="2400" b="1" i="1" dirty="0" err="1" smtClean="0"/>
              <a:t>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arccos</a:t>
            </a:r>
            <a:r>
              <a:rPr lang="en-US" sz="2400" b="1" i="1" dirty="0" err="1" smtClean="0"/>
              <a:t>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arctg</a:t>
            </a:r>
            <a:r>
              <a:rPr lang="en-US" sz="2400" b="1" i="1" dirty="0" err="1" smtClean="0"/>
              <a:t>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arcctg</a:t>
            </a:r>
            <a:r>
              <a:rPr lang="en-US" sz="2400" b="1" i="1" dirty="0" err="1" smtClean="0"/>
              <a:t>a</a:t>
            </a:r>
            <a:r>
              <a:rPr lang="en-US" sz="2400" b="1" dirty="0" smtClean="0"/>
              <a:t>. </a:t>
            </a:r>
            <a:r>
              <a:rPr lang="ru-RU" sz="2400" b="1" dirty="0" smtClean="0"/>
              <a:t>Учтем, что </a:t>
            </a:r>
          </a:p>
          <a:p>
            <a:pPr algn="ctr">
              <a:buNone/>
            </a:pPr>
            <a:r>
              <a:rPr lang="en-US" sz="2400" b="1" dirty="0" err="1" smtClean="0"/>
              <a:t>arcsin</a:t>
            </a:r>
            <a:r>
              <a:rPr lang="en-US" sz="2400" b="1" i="1" dirty="0" err="1" smtClean="0"/>
              <a:t>a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 угол, синус которого равен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;</a:t>
            </a:r>
          </a:p>
          <a:p>
            <a:pPr algn="ctr">
              <a:buNone/>
            </a:pPr>
            <a:r>
              <a:rPr lang="en-US" sz="2400" b="1" dirty="0" err="1" smtClean="0"/>
              <a:t>arccos</a:t>
            </a:r>
            <a:r>
              <a:rPr lang="en-US" sz="2400" b="1" i="1" dirty="0" err="1" smtClean="0"/>
              <a:t>a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 угол, косинус которого равен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;</a:t>
            </a:r>
          </a:p>
          <a:p>
            <a:pPr algn="ctr">
              <a:buNone/>
            </a:pPr>
            <a:r>
              <a:rPr lang="en-US" sz="2400" b="1" dirty="0" err="1" smtClean="0"/>
              <a:t>arctg</a:t>
            </a:r>
            <a:r>
              <a:rPr lang="en-US" sz="2400" b="1" i="1" dirty="0" err="1" smtClean="0"/>
              <a:t>a</a:t>
            </a:r>
            <a:r>
              <a:rPr lang="ru-RU" sz="2400" b="1" dirty="0" smtClean="0"/>
              <a:t> – угол, тангенс которого равен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;</a:t>
            </a:r>
          </a:p>
          <a:p>
            <a:pPr algn="ctr">
              <a:buNone/>
            </a:pPr>
            <a:r>
              <a:rPr lang="en-US" sz="2400" b="1" dirty="0" err="1" smtClean="0"/>
              <a:t>ar</a:t>
            </a:r>
            <a:r>
              <a:rPr lang="ru-RU" sz="2400" b="1" dirty="0" smtClean="0"/>
              <a:t>с</a:t>
            </a:r>
            <a:r>
              <a:rPr lang="en-US" sz="2400" b="1" dirty="0" err="1" smtClean="0"/>
              <a:t>ctg</a:t>
            </a:r>
            <a:r>
              <a:rPr lang="en-US" sz="2400" b="1" i="1" dirty="0" err="1" smtClean="0"/>
              <a:t>a</a:t>
            </a:r>
            <a:r>
              <a:rPr lang="ru-RU" sz="2400" b="1" dirty="0" smtClean="0"/>
              <a:t> – угол, котангенс которого равен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.</a:t>
            </a:r>
          </a:p>
          <a:p>
            <a:pPr algn="just">
              <a:buNone/>
            </a:pPr>
            <a:r>
              <a:rPr lang="ru-RU" sz="2400" b="1" dirty="0" smtClean="0"/>
              <a:t>Для вычисления аркфункций положительных чисел будем пользоваться таблицей значений тригонометрических функций.</a:t>
            </a:r>
            <a:endParaRPr lang="en-US" sz="2400" b="1" dirty="0" smtClean="0"/>
          </a:p>
          <a:p>
            <a:pPr algn="just">
              <a:buNone/>
            </a:pPr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3400" b="1" dirty="0" smtClean="0"/>
              <a:t>Пользуясь таблицей, вычислим</a:t>
            </a:r>
          </a:p>
          <a:p>
            <a:pPr algn="just">
              <a:buNone/>
            </a:pPr>
            <a:endParaRPr lang="ru-RU" sz="3400" b="1" dirty="0" smtClean="0"/>
          </a:p>
          <a:p>
            <a:pPr algn="just">
              <a:buNone/>
            </a:pPr>
            <a:r>
              <a:rPr lang="ru-RU" sz="3400" b="1" dirty="0" smtClean="0"/>
              <a:t>Стрелками показано, как найти в таблице</a:t>
            </a:r>
          </a:p>
          <a:p>
            <a:pPr algn="just">
              <a:buNone/>
            </a:pPr>
            <a:r>
              <a:rPr lang="ru-RU" sz="3400" b="1" dirty="0" smtClean="0"/>
              <a:t>                                                              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3800" b="1" dirty="0" smtClean="0"/>
              <a:t>Остальные ответы получите  самостоятельно.  Ответ в следующем кадре.</a:t>
            </a:r>
            <a:endParaRPr lang="en-US" sz="3800" b="1" dirty="0" smtClean="0"/>
          </a:p>
          <a:p>
            <a:pPr algn="just">
              <a:buNone/>
            </a:pPr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385565"/>
            <a:ext cx="3872880" cy="60327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1763688" y="3429000"/>
            <a:ext cx="22322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flipH="1">
            <a:off x="4211960" y="3140968"/>
            <a:ext cx="144016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988840"/>
            <a:ext cx="1079376" cy="64286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429000"/>
            <a:ext cx="2171700" cy="77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636912"/>
            <a:ext cx="217170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Для вычисления аркфункций отрицательных чисел будем пользоваться следующими  правилами: минус выносится за знак аркфункций, а в случае с </a:t>
            </a:r>
            <a:r>
              <a:rPr lang="en-US" sz="2400" b="1" dirty="0" err="1" smtClean="0"/>
              <a:t>arccos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dirty="0" err="1" smtClean="0"/>
              <a:t>arcctg</a:t>
            </a:r>
            <a:r>
              <a:rPr lang="en-US" sz="2400" b="1" dirty="0" smtClean="0"/>
              <a:t> </a:t>
            </a:r>
            <a:r>
              <a:rPr lang="ru-RU" sz="2400" b="1" dirty="0" smtClean="0"/>
              <a:t>еще добавляется 180</a:t>
            </a:r>
            <a:r>
              <a:rPr lang="ru-RU" sz="2400" b="1" baseline="30000" dirty="0" smtClean="0"/>
              <a:t>о</a:t>
            </a:r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r>
              <a:rPr lang="ru-RU" sz="2400" b="1" dirty="0" smtClean="0"/>
              <a:t>Например,</a:t>
            </a: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356992"/>
            <a:ext cx="3971925" cy="1533525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085184"/>
            <a:ext cx="691515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Обратимся к рассматриваемому примеру. Последовательные вычисления выражения приводят к следующему результату:</a:t>
            </a:r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-15.</a:t>
            </a:r>
            <a:endParaRPr lang="ru-RU" sz="2400" b="1" u="sng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  <a:p>
            <a:pPr algn="just">
              <a:buNone/>
            </a:pPr>
            <a:endParaRPr lang="ru-RU" sz="2400" b="1" baseline="30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683568" y="476672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4333875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Заполните таблицу значений тригонометрических функций основных углов первой четверти по памяти.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625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0466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Проверьте полученный результат!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379085" cy="39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Б8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Составить таблицу значений тригонометрических функций основных углов первой четверти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Найти по таблице </a:t>
            </a:r>
            <a:r>
              <a:rPr lang="ru-RU" sz="2400" b="1" dirty="0" err="1" smtClean="0">
                <a:solidFill>
                  <a:schemeClr val="dk1"/>
                </a:solidFill>
              </a:rPr>
              <a:t>аркуфункцию</a:t>
            </a:r>
            <a:r>
              <a:rPr lang="ru-RU" sz="2400" b="1" dirty="0" smtClean="0">
                <a:solidFill>
                  <a:schemeClr val="dk1"/>
                </a:solidFill>
              </a:rPr>
              <a:t> положительного числа.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В зависимости от вида аркфункции, содержащей отрицательный аргумент, избавиться от минуса.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Найти по таблице аркфункцию полученного положительного числа.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Выполнить вычисления.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411" t="69844" r="32444" b="25474"/>
          <a:stretch>
            <a:fillRect/>
          </a:stretch>
        </p:blipFill>
        <p:spPr bwMode="auto">
          <a:xfrm>
            <a:off x="755576" y="1412776"/>
            <a:ext cx="7630738" cy="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Первая тема – НЕРАВЕНСТВА.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 этой теме относятся следующие задачи: А5, А11 и Б7.</a:t>
            </a:r>
          </a:p>
          <a:p>
            <a:pPr algn="ctr">
              <a:buNone/>
            </a:pPr>
            <a:r>
              <a:rPr lang="ru-RU" dirty="0" smtClean="0"/>
              <a:t>Приступаем к разбору задачи А5.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А7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144946" y="2901778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Решение задачи не будет опираться на рисунок. , т.е.</a:t>
            </a:r>
          </a:p>
          <a:p>
            <a:pPr>
              <a:buNone/>
            </a:pPr>
            <a:r>
              <a:rPr lang="ru-RU" sz="2400" b="1" dirty="0" smtClean="0"/>
              <a:t>Учтем, что сумма углов выпуклого четырехугольника равна 360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, т.е. </a:t>
            </a:r>
            <a:endParaRPr lang="ru-RU" sz="2400" b="1" baseline="30000" dirty="0" smtClean="0"/>
          </a:p>
          <a:p>
            <a:pPr algn="ctr">
              <a:buNone/>
            </a:pPr>
            <a:r>
              <a:rPr lang="ru-RU" sz="2400" b="1" i="1" dirty="0" smtClean="0"/>
              <a:t>А + В + С</a:t>
            </a:r>
            <a:r>
              <a:rPr lang="en-US" sz="2400" b="1" i="1" dirty="0" smtClean="0"/>
              <a:t> + D </a:t>
            </a:r>
            <a:r>
              <a:rPr lang="en-US" sz="2400" b="1" dirty="0" smtClean="0"/>
              <a:t>= </a:t>
            </a:r>
            <a:r>
              <a:rPr lang="ru-RU" sz="2400" b="1" dirty="0" smtClean="0"/>
              <a:t>360</a:t>
            </a:r>
            <a:r>
              <a:rPr lang="ru-RU" sz="2400" b="1" baseline="30000" dirty="0" smtClean="0"/>
              <a:t>0</a:t>
            </a:r>
          </a:p>
          <a:p>
            <a:pPr algn="ctr">
              <a:buNone/>
            </a:pPr>
            <a:r>
              <a:rPr lang="ru-RU" sz="2400" b="1" dirty="0" smtClean="0"/>
              <a:t>130</a:t>
            </a:r>
            <a:r>
              <a:rPr lang="ru-RU" sz="2400" b="1" baseline="30000" dirty="0" smtClean="0"/>
              <a:t>0 </a:t>
            </a:r>
            <a:r>
              <a:rPr lang="en-US" sz="2400" b="1" dirty="0" smtClean="0"/>
              <a:t>+ </a:t>
            </a:r>
            <a:r>
              <a:rPr lang="ru-RU" sz="2400" b="1" dirty="0" smtClean="0"/>
              <a:t>170</a:t>
            </a:r>
            <a:r>
              <a:rPr lang="ru-RU" sz="2400" b="1" baseline="30000" dirty="0" smtClean="0"/>
              <a:t>0 </a:t>
            </a:r>
            <a:r>
              <a:rPr lang="ru-RU" sz="2400" b="1" i="1" dirty="0" smtClean="0"/>
              <a:t>+ С</a:t>
            </a:r>
            <a:r>
              <a:rPr lang="en-US" sz="2400" b="1" i="1" dirty="0" smtClean="0"/>
              <a:t> + D </a:t>
            </a:r>
            <a:r>
              <a:rPr lang="ru-RU" sz="2400" b="1" i="1" dirty="0" smtClean="0"/>
              <a:t>= </a:t>
            </a:r>
            <a:r>
              <a:rPr lang="ru-RU" sz="2400" b="1" dirty="0" smtClean="0"/>
              <a:t>360</a:t>
            </a:r>
            <a:r>
              <a:rPr lang="ru-RU" sz="2400" b="1" baseline="30000" dirty="0" smtClean="0"/>
              <a:t>0</a:t>
            </a:r>
            <a:endParaRPr lang="en-US" sz="2400" b="1" baseline="30000" dirty="0" smtClean="0"/>
          </a:p>
          <a:p>
            <a:pPr algn="ctr">
              <a:buNone/>
            </a:pPr>
            <a:r>
              <a:rPr lang="en-US" sz="2400" b="1" dirty="0" smtClean="0"/>
              <a:t> </a:t>
            </a:r>
            <a:r>
              <a:rPr lang="ru-RU" sz="2400" b="1" dirty="0" smtClean="0"/>
              <a:t>300</a:t>
            </a:r>
            <a:r>
              <a:rPr lang="ru-RU" sz="2400" b="1" baseline="30000" dirty="0" smtClean="0"/>
              <a:t>0</a:t>
            </a:r>
            <a:r>
              <a:rPr lang="ru-RU" sz="2400" b="1" i="1" dirty="0" smtClean="0"/>
              <a:t> + С</a:t>
            </a:r>
            <a:r>
              <a:rPr lang="en-US" sz="2400" b="1" i="1" dirty="0" smtClean="0"/>
              <a:t> + D </a:t>
            </a:r>
            <a:r>
              <a:rPr lang="ru-RU" sz="2400" b="1" i="1" dirty="0" smtClean="0"/>
              <a:t>= </a:t>
            </a:r>
            <a:r>
              <a:rPr lang="ru-RU" sz="2400" b="1" dirty="0" smtClean="0"/>
              <a:t>360</a:t>
            </a:r>
            <a:r>
              <a:rPr lang="ru-RU" sz="2400" b="1" baseline="30000" dirty="0" smtClean="0"/>
              <a:t>0</a:t>
            </a:r>
          </a:p>
          <a:p>
            <a:pPr algn="ctr">
              <a:buNone/>
            </a:pPr>
            <a:r>
              <a:rPr lang="ru-RU" sz="2400" b="1" i="1" dirty="0" smtClean="0"/>
              <a:t>С</a:t>
            </a:r>
            <a:r>
              <a:rPr lang="en-US" sz="2400" b="1" i="1" dirty="0" smtClean="0"/>
              <a:t> + D </a:t>
            </a:r>
            <a:r>
              <a:rPr lang="ru-RU" sz="2400" b="1" i="1" dirty="0" smtClean="0"/>
              <a:t>= </a:t>
            </a:r>
            <a:r>
              <a:rPr lang="ru-RU" sz="2400" b="1" dirty="0" smtClean="0"/>
              <a:t>60</a:t>
            </a:r>
            <a:r>
              <a:rPr lang="ru-RU" sz="2400" b="1" baseline="30000" dirty="0" smtClean="0"/>
              <a:t>0</a:t>
            </a:r>
          </a:p>
          <a:p>
            <a:pPr algn="ctr">
              <a:buNone/>
            </a:pPr>
            <a:r>
              <a:rPr lang="en-US" sz="2400" b="1" i="1" dirty="0" smtClean="0"/>
              <a:t>D </a:t>
            </a:r>
            <a:r>
              <a:rPr lang="ru-RU" sz="2400" b="1" i="1" dirty="0" smtClean="0"/>
              <a:t>= </a:t>
            </a:r>
            <a:r>
              <a:rPr lang="ru-RU" sz="2400" b="1" dirty="0" smtClean="0"/>
              <a:t>60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С</a:t>
            </a:r>
          </a:p>
          <a:p>
            <a:pPr algn="ctr">
              <a:buNone/>
            </a:pPr>
            <a:r>
              <a:rPr lang="en-US" sz="2400" b="1" i="1" dirty="0" err="1" smtClean="0"/>
              <a:t>cos</a:t>
            </a:r>
            <a:r>
              <a:rPr lang="en-US" sz="2400" b="1" i="1" dirty="0" smtClean="0"/>
              <a:t> D </a:t>
            </a:r>
            <a:r>
              <a:rPr lang="ru-RU" sz="2400" b="1" i="1" dirty="0" smtClean="0"/>
              <a:t>= </a:t>
            </a:r>
            <a:r>
              <a:rPr lang="en-US" sz="2400" b="1" i="1" dirty="0" err="1" smtClean="0"/>
              <a:t>cos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60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С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331640" y="332656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Для вычисления </a:t>
            </a:r>
            <a:r>
              <a:rPr lang="en-US" sz="2400" b="1" i="1" dirty="0" err="1" smtClean="0"/>
              <a:t>cos</a:t>
            </a:r>
            <a:r>
              <a:rPr lang="en-US" sz="2400" b="1" i="1" dirty="0" smtClean="0"/>
              <a:t> D </a:t>
            </a:r>
            <a:r>
              <a:rPr lang="ru-RU" sz="2400" b="1" i="1" dirty="0" smtClean="0"/>
              <a:t>= </a:t>
            </a:r>
            <a:r>
              <a:rPr lang="en-US" sz="2400" b="1" i="1" dirty="0" err="1" smtClean="0"/>
              <a:t>cos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60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С</a:t>
            </a:r>
            <a:r>
              <a:rPr lang="en-US" sz="2400" b="1" dirty="0" smtClean="0"/>
              <a:t>)</a:t>
            </a:r>
            <a:r>
              <a:rPr lang="ru-RU" sz="2400" b="1" dirty="0" smtClean="0"/>
              <a:t> воспользуемся формулой «косинус разности»: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 нашем случае получим: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ru-RU" sz="2400" b="1" dirty="0" smtClean="0"/>
              <a:t>Далее по известному </a:t>
            </a:r>
            <a:r>
              <a:rPr lang="en-US" sz="2400" b="1" i="1" dirty="0" smtClean="0"/>
              <a:t>sin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C  </a:t>
            </a:r>
            <a:r>
              <a:rPr lang="ru-RU" sz="2400" b="1" dirty="0" smtClean="0"/>
              <a:t>нужно вычислить </a:t>
            </a:r>
            <a:r>
              <a:rPr lang="en-US" sz="2400" b="1" i="1" dirty="0" err="1" smtClean="0"/>
              <a:t>cos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C.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Для этой цели нам послужит одна из основных формул тригонометрии.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331640" y="332656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20888"/>
            <a:ext cx="4562475" cy="361950"/>
          </a:xfrm>
          <a:prstGeom prst="rect">
            <a:avLst/>
          </a:prstGeom>
          <a:noFill/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356992"/>
            <a:ext cx="5886450" cy="1504950"/>
          </a:xfrm>
          <a:prstGeom prst="rect">
            <a:avLst/>
          </a:prstGeom>
          <a:noFill/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Основное тригонометрическое тождество: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 нашем случае получим: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Найденное значение нужно подставить в  выражение для </a:t>
            </a:r>
            <a:r>
              <a:rPr lang="en-US" sz="2400" b="1" i="1" dirty="0" err="1" smtClean="0"/>
              <a:t>cos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60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С</a:t>
            </a:r>
            <a:r>
              <a:rPr lang="en-US" sz="2400" b="1" dirty="0" smtClean="0"/>
              <a:t>)</a:t>
            </a:r>
            <a:r>
              <a:rPr lang="ru-RU" sz="2400" b="1" dirty="0" smtClean="0"/>
              <a:t> 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331640" y="332656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060848"/>
            <a:ext cx="2476500" cy="361950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068960"/>
            <a:ext cx="2295525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331640" y="332656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635596"/>
            <a:ext cx="5886450" cy="44577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6021288"/>
            <a:ext cx="133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ru-RU" sz="2400" b="1" u="sng" dirty="0" smtClean="0"/>
              <a:t>3.</a:t>
            </a:r>
            <a:endParaRPr lang="ru-RU" sz="2400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А7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Составить уравнение для суммы углов выпуклого четырехугольника, подставить значения 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и </a:t>
            </a:r>
            <a:r>
              <a:rPr lang="ru-RU" sz="2400" b="1" i="1" dirty="0" smtClean="0"/>
              <a:t>В</a:t>
            </a:r>
            <a:r>
              <a:rPr lang="ru-RU" sz="2400" b="1" dirty="0" smtClean="0"/>
              <a:t>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Выразить </a:t>
            </a:r>
            <a:r>
              <a:rPr lang="en-US" sz="2400" b="1" i="1" dirty="0" smtClean="0">
                <a:solidFill>
                  <a:schemeClr val="dk1"/>
                </a:solidFill>
              </a:rPr>
              <a:t>D </a:t>
            </a:r>
            <a:r>
              <a:rPr lang="ru-RU" sz="2400" b="1" dirty="0" smtClean="0">
                <a:solidFill>
                  <a:schemeClr val="dk1"/>
                </a:solidFill>
              </a:rPr>
              <a:t>через </a:t>
            </a:r>
            <a:r>
              <a:rPr lang="ru-RU" sz="2400" b="1" i="1" dirty="0" smtClean="0">
                <a:solidFill>
                  <a:schemeClr val="dk1"/>
                </a:solidFill>
              </a:rPr>
              <a:t>С</a:t>
            </a:r>
            <a:r>
              <a:rPr lang="ru-RU" sz="2400" b="1" dirty="0" smtClean="0">
                <a:solidFill>
                  <a:schemeClr val="dk1"/>
                </a:solidFill>
              </a:rPr>
              <a:t>. 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Подвести </a:t>
            </a:r>
            <a:r>
              <a:rPr lang="en-US" sz="2400" b="1" i="1" dirty="0" smtClean="0">
                <a:solidFill>
                  <a:schemeClr val="dk1"/>
                </a:solidFill>
              </a:rPr>
              <a:t>D</a:t>
            </a:r>
            <a:r>
              <a:rPr lang="ru-RU" sz="2400" b="1" dirty="0" smtClean="0">
                <a:solidFill>
                  <a:schemeClr val="dk1"/>
                </a:solidFill>
              </a:rPr>
              <a:t> под </a:t>
            </a:r>
            <a:r>
              <a:rPr lang="en-US" sz="2400" b="1" dirty="0" smtClean="0">
                <a:solidFill>
                  <a:schemeClr val="dk1"/>
                </a:solidFill>
              </a:rPr>
              <a:t>cos. </a:t>
            </a:r>
            <a:r>
              <a:rPr lang="ru-RU" sz="2400" b="1" dirty="0" smtClean="0">
                <a:solidFill>
                  <a:schemeClr val="dk1"/>
                </a:solidFill>
              </a:rPr>
              <a:t>Применить к полученному выражению формулу «косинус разности».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Подставить в формулу известные значения тригонометрических функций углов.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Выразить и вычислить через основное тригонометрическое тождество </a:t>
            </a:r>
            <a:r>
              <a:rPr lang="en-US" sz="2400" b="1" dirty="0" err="1" smtClean="0">
                <a:solidFill>
                  <a:schemeClr val="dk1"/>
                </a:solidFill>
              </a:rPr>
              <a:t>cos</a:t>
            </a:r>
            <a:r>
              <a:rPr lang="en-US" sz="2400" b="1" i="1" dirty="0" err="1" smtClean="0">
                <a:solidFill>
                  <a:schemeClr val="dk1"/>
                </a:solidFill>
              </a:rPr>
              <a:t>C</a:t>
            </a:r>
            <a:r>
              <a:rPr lang="ru-RU" sz="2400" b="1" dirty="0" smtClean="0">
                <a:solidFill>
                  <a:schemeClr val="dk1"/>
                </a:solidFill>
              </a:rPr>
              <a:t>. Подставить в имеющееся выражение. Выполнить вычисления.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739" t="50556" r="29381" b="41968"/>
          <a:stretch>
            <a:fillRect/>
          </a:stretch>
        </p:blipFill>
        <p:spPr bwMode="auto">
          <a:xfrm>
            <a:off x="1403648" y="1196752"/>
            <a:ext cx="6854108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Б9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324497" y="3045940"/>
            <a:ext cx="8495006" cy="7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Для решения этого уравнения нам понадобятся формулы решений простейших тригонометрических уравнений.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Общие: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3" cstate="print"/>
          <a:srcRect l="7969" t="14467" r="3179" b="23530"/>
          <a:stretch>
            <a:fillRect/>
          </a:stretch>
        </p:blipFill>
        <p:spPr bwMode="auto">
          <a:xfrm>
            <a:off x="1763688" y="2996952"/>
            <a:ext cx="5755675" cy="32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Также нужно знать частные формулы: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9875" t="39428" r="39174" b="18283"/>
          <a:stretch>
            <a:fillRect/>
          </a:stretch>
        </p:blipFill>
        <p:spPr bwMode="auto">
          <a:xfrm>
            <a:off x="2051720" y="2420888"/>
            <a:ext cx="5154312" cy="342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1628800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Приступим к решению уравнения. </a:t>
            </a:r>
          </a:p>
          <a:p>
            <a:endParaRPr lang="en-US" sz="2400" b="1" dirty="0" smtClean="0"/>
          </a:p>
          <a:p>
            <a:pPr algn="just"/>
            <a:r>
              <a:rPr lang="ru-RU" sz="2400" b="1" dirty="0" smtClean="0"/>
              <a:t>Нужно заметить, что буквенная часть в уравнении представлена </a:t>
            </a:r>
            <a:r>
              <a:rPr lang="en-US" sz="2400" b="1" i="1" dirty="0" smtClean="0"/>
              <a:t>sin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ru-RU" sz="2400" b="1" dirty="0" smtClean="0"/>
              <a:t>и</a:t>
            </a:r>
            <a:r>
              <a:rPr lang="en-US" sz="2400" b="1" dirty="0" smtClean="0"/>
              <a:t>|</a:t>
            </a:r>
            <a:r>
              <a:rPr lang="en-US" sz="2400" b="1" i="1" dirty="0" err="1" smtClean="0"/>
              <a:t>cosx</a:t>
            </a:r>
            <a:r>
              <a:rPr lang="en-US" sz="2400" b="1" dirty="0" smtClean="0"/>
              <a:t>|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Необходимо добиться совпадения буквенной части. Для этого выразим </a:t>
            </a:r>
            <a:r>
              <a:rPr lang="en-US" sz="2400" b="1" i="1" dirty="0" smtClean="0"/>
              <a:t>sin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 через </a:t>
            </a:r>
            <a:r>
              <a:rPr lang="en-US" sz="2400" b="1" i="1" dirty="0" smtClean="0"/>
              <a:t>cos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, используя для этого основное тригонометрическое тождество:</a:t>
            </a:r>
            <a:endParaRPr lang="en-US" sz="2400" b="1" dirty="0" smtClean="0"/>
          </a:p>
          <a:p>
            <a:pPr algn="ctr"/>
            <a:r>
              <a:rPr lang="en-US" sz="2400" b="1" i="1" dirty="0" smtClean="0"/>
              <a:t>sin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 + </a:t>
            </a:r>
            <a:r>
              <a:rPr lang="en-US" sz="2400" b="1" i="1" dirty="0" smtClean="0"/>
              <a:t>cos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= 1,</a:t>
            </a:r>
          </a:p>
          <a:p>
            <a:pPr algn="ctr"/>
            <a:r>
              <a:rPr lang="en-US" sz="2400" b="1" i="1" dirty="0" smtClean="0"/>
              <a:t>sin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dirty="0" smtClean="0"/>
              <a:t> = </a:t>
            </a:r>
            <a:r>
              <a:rPr lang="ru-RU" sz="2400" b="1" i="1" dirty="0" smtClean="0"/>
              <a:t>1 – </a:t>
            </a:r>
            <a:r>
              <a:rPr lang="en-US" sz="2400" b="1" i="1" dirty="0" smtClean="0"/>
              <a:t>cos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.</a:t>
            </a:r>
            <a:endParaRPr lang="en-US" sz="2400" b="1" i="1" dirty="0" smtClean="0"/>
          </a:p>
          <a:p>
            <a:r>
              <a:rPr lang="ru-RU" sz="2400" b="1" dirty="0" smtClean="0"/>
              <a:t>Дальше заметим, что </a:t>
            </a:r>
            <a:r>
              <a:rPr lang="en-US" sz="2400" b="1" i="1" dirty="0" smtClean="0"/>
              <a:t>cos</a:t>
            </a:r>
            <a:r>
              <a:rPr lang="en-US" sz="2400" b="1" baseline="30000" dirty="0" smtClean="0"/>
              <a:t>2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= </a:t>
            </a:r>
            <a:r>
              <a:rPr lang="en-US" sz="2400" b="1" dirty="0" smtClean="0"/>
              <a:t>|</a:t>
            </a:r>
            <a:r>
              <a:rPr lang="en-US" sz="2400" b="1" i="1" dirty="0" smtClean="0"/>
              <a:t>cosx</a:t>
            </a:r>
            <a:r>
              <a:rPr lang="en-US" sz="2400" b="1" dirty="0" smtClean="0"/>
              <a:t>|</a:t>
            </a:r>
            <a:r>
              <a:rPr lang="en-US" sz="2400" b="1" baseline="30000" dirty="0" smtClean="0"/>
              <a:t>2</a:t>
            </a:r>
            <a:r>
              <a:rPr lang="ru-RU" sz="2400" b="1" i="1" dirty="0" smtClean="0"/>
              <a:t> .</a:t>
            </a:r>
            <a:endParaRPr lang="en-US" sz="2400" b="1" i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Эти преобразования выглядят следующим образом</a:t>
            </a:r>
            <a:r>
              <a:rPr lang="ru-RU" sz="2400" b="1" i="1" dirty="0" smtClean="0"/>
              <a:t>:</a:t>
            </a:r>
            <a:endParaRPr lang="en-US" sz="2400" b="1" i="1" dirty="0" smtClean="0"/>
          </a:p>
          <a:p>
            <a:endParaRPr lang="en-US" sz="2400" b="1" i="1" dirty="0" smtClean="0"/>
          </a:p>
          <a:p>
            <a:endParaRPr lang="ru-RU" sz="2400" b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332656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Функция представлена в виде частного двух квадратных корней, которые извлекаются тогда, когда подкоренное выражение неотрицательно. В нашем случае один из корней записан в знаменателе. Это значит, что он не может обращаться в 0.</a:t>
            </a:r>
          </a:p>
          <a:p>
            <a:pPr algn="just">
              <a:buNone/>
            </a:pPr>
            <a:r>
              <a:rPr lang="ru-RU" sz="2400" b="1" dirty="0" smtClean="0"/>
              <a:t>Таким образом, чтобы функция существовала, необходимо одновременное выполнение двух условий: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Таким образом, задача свелась к решению системы неравенств.</a:t>
            </a:r>
          </a:p>
          <a:p>
            <a:pPr algn="just">
              <a:buNone/>
            </a:pPr>
            <a:endParaRPr lang="ru-RU" sz="2400" b="1" dirty="0" smtClean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437112"/>
            <a:ext cx="2409825" cy="65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636912"/>
            <a:ext cx="4543425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Теперь буквенная часть в уравнении совпадает, будем делать замену переменной, обозначим </a:t>
            </a:r>
            <a:r>
              <a:rPr lang="en-US" sz="2400" b="1" dirty="0" smtClean="0"/>
              <a:t>|</a:t>
            </a:r>
            <a:r>
              <a:rPr lang="en-US" sz="2400" b="1" i="1" dirty="0" err="1" smtClean="0"/>
              <a:t>cosx</a:t>
            </a:r>
            <a:r>
              <a:rPr lang="en-US" sz="2400" b="1" dirty="0" smtClean="0"/>
              <a:t>| </a:t>
            </a:r>
            <a:r>
              <a:rPr lang="ru-RU" sz="2400" b="1" dirty="0" smtClean="0"/>
              <a:t>= </a:t>
            </a:r>
            <a:r>
              <a:rPr lang="en-US" sz="2400" b="1" i="1" dirty="0" smtClean="0"/>
              <a:t>t</a:t>
            </a:r>
            <a:r>
              <a:rPr lang="ru-RU" sz="2400" b="1" dirty="0" smtClean="0"/>
              <a:t>, получим квадратное уравнение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140968"/>
            <a:ext cx="5210175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Возвращаемся к старой переменной: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Первое уравнение                       не имеет решения, так как </a:t>
            </a:r>
            <a:r>
              <a:rPr lang="en-US" sz="2400" b="1" i="1" dirty="0" err="1" smtClean="0"/>
              <a:t>cosx</a:t>
            </a:r>
            <a:r>
              <a:rPr lang="ru-RU" sz="2400" b="1" dirty="0" smtClean="0"/>
              <a:t> не может принимать значение, по модулю превосходящее 1.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Второе уравнение                        распадается на два уравнения: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Решим каждое уравнение по отдельности. Для этого воспользуемся формулами, о которых рассказывалось  выше. </a:t>
            </a: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44824"/>
            <a:ext cx="3409950" cy="68580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1371600" cy="36195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356992"/>
            <a:ext cx="1371600" cy="685800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005064"/>
            <a:ext cx="3419475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348" y="1556792"/>
            <a:ext cx="45339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1700808"/>
            <a:ext cx="860568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Теперь из двух семейств решений  будем делать отбор корней</a:t>
            </a:r>
          </a:p>
          <a:p>
            <a:r>
              <a:rPr lang="ru-RU" sz="2400" b="1" dirty="0" smtClean="0"/>
              <a:t>Из указанного промежутка: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Будем подставлять вместо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значения 0, </a:t>
            </a:r>
            <a:r>
              <a:rPr lang="ru-RU" sz="2400" b="1" dirty="0" smtClean="0">
                <a:sym typeface="Symbol"/>
              </a:rPr>
              <a:t>1, 2, … так, чтобы</a:t>
            </a:r>
          </a:p>
          <a:p>
            <a:r>
              <a:rPr lang="ru-RU" sz="2400" b="1" dirty="0" smtClean="0">
                <a:sym typeface="Symbol"/>
              </a:rPr>
              <a:t>корни попадали в промежуток (-90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, 180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).</a:t>
            </a:r>
          </a:p>
          <a:p>
            <a:r>
              <a:rPr lang="ru-RU" sz="2400" b="1" dirty="0" smtClean="0">
                <a:sym typeface="Symbol"/>
              </a:rPr>
              <a:t> </a:t>
            </a:r>
            <a:endParaRPr lang="ru-RU" sz="2400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0929" y="2636912"/>
            <a:ext cx="2466975" cy="361950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635002"/>
            <a:ext cx="2638425" cy="36195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25765" t="26709" r="17805" b="50556"/>
          <a:stretch>
            <a:fillRect/>
          </a:stretch>
        </p:blipFill>
        <p:spPr bwMode="auto">
          <a:xfrm>
            <a:off x="1763688" y="4221088"/>
            <a:ext cx="5750917" cy="1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11560" y="404664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25765" t="26709" r="17805" b="63575"/>
          <a:stretch>
            <a:fillRect/>
          </a:stretch>
        </p:blipFill>
        <p:spPr bwMode="auto">
          <a:xfrm>
            <a:off x="1763688" y="3140968"/>
            <a:ext cx="57509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9552" y="1700808"/>
            <a:ext cx="806496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Отбор ограничили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</a:t>
            </a:r>
            <a:r>
              <a:rPr lang="ru-RU" sz="2400" b="1" dirty="0" smtClean="0"/>
              <a:t>= 0, </a:t>
            </a:r>
            <a:r>
              <a:rPr lang="ru-RU" sz="2400" b="1" dirty="0" smtClean="0">
                <a:sym typeface="Symbol"/>
              </a:rPr>
              <a:t>1, так как из таблицы видно, что </a:t>
            </a:r>
          </a:p>
          <a:p>
            <a:r>
              <a:rPr lang="ru-RU" sz="2400" b="1" dirty="0" smtClean="0">
                <a:sym typeface="Symbol"/>
              </a:rPr>
              <a:t>уже при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</a:t>
            </a:r>
            <a:r>
              <a:rPr lang="ru-RU" sz="2400" b="1" dirty="0" smtClean="0"/>
              <a:t>= </a:t>
            </a:r>
            <a:r>
              <a:rPr lang="ru-RU" sz="2400" b="1" dirty="0" smtClean="0">
                <a:sym typeface="Symbol"/>
              </a:rPr>
              <a:t>1 корни не попадают в промежуток. Дальше </a:t>
            </a:r>
          </a:p>
          <a:p>
            <a:r>
              <a:rPr lang="ru-RU" sz="2400" b="1" dirty="0" smtClean="0">
                <a:sym typeface="Symbol"/>
              </a:rPr>
              <a:t>ситуация будет только усугубляться.</a:t>
            </a:r>
          </a:p>
          <a:p>
            <a:r>
              <a:rPr lang="ru-RU" sz="2400" b="1" dirty="0" smtClean="0">
                <a:sym typeface="Symbol"/>
              </a:rPr>
              <a:t>Таким образом, из таблицы</a:t>
            </a:r>
          </a:p>
          <a:p>
            <a:endParaRPr lang="ru-RU" sz="2400" b="1" dirty="0" smtClean="0">
              <a:sym typeface="Symbol"/>
            </a:endParaRPr>
          </a:p>
          <a:p>
            <a:endParaRPr lang="ru-RU" sz="2400" b="1" dirty="0" smtClean="0">
              <a:sym typeface="Symbol"/>
            </a:endParaRPr>
          </a:p>
          <a:p>
            <a:r>
              <a:rPr lang="ru-RU" sz="2400" b="1" smtClean="0">
                <a:sym typeface="Symbol"/>
              </a:rPr>
              <a:t>видно</a:t>
            </a:r>
            <a:r>
              <a:rPr lang="ru-RU" sz="2400" b="1" dirty="0" smtClean="0">
                <a:sym typeface="Symbol"/>
              </a:rPr>
              <a:t>, что корнями на промежутке являются числа</a:t>
            </a:r>
          </a:p>
          <a:p>
            <a:r>
              <a:rPr lang="ru-RU" sz="2400" b="1" dirty="0" smtClean="0">
                <a:sym typeface="Symbol"/>
              </a:rPr>
              <a:t>60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,  – 60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, 120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. Их сумма равна  120</a:t>
            </a:r>
            <a:r>
              <a:rPr lang="ru-RU" sz="2400" b="1" baseline="30000" dirty="0" smtClean="0">
                <a:sym typeface="Symbol"/>
              </a:rPr>
              <a:t>0</a:t>
            </a:r>
            <a:r>
              <a:rPr lang="ru-RU" sz="2400" b="1" dirty="0" smtClean="0">
                <a:sym typeface="Symbol"/>
              </a:rPr>
              <a:t>.</a:t>
            </a:r>
          </a:p>
          <a:p>
            <a:endParaRPr lang="ru-RU" sz="2400" b="1" dirty="0" smtClean="0">
              <a:sym typeface="Symbol"/>
            </a:endParaRPr>
          </a:p>
          <a:p>
            <a:r>
              <a:rPr lang="ru-RU" sz="2400" b="1" dirty="0" smtClean="0">
                <a:sym typeface="Symbol"/>
              </a:rPr>
              <a:t>Ответ: </a:t>
            </a:r>
            <a:r>
              <a:rPr lang="ru-RU" sz="2400" b="1" u="sng" dirty="0" smtClean="0">
                <a:sym typeface="Symbol"/>
              </a:rPr>
              <a:t>120.</a:t>
            </a:r>
          </a:p>
          <a:p>
            <a:endParaRPr lang="ru-RU" sz="2400" b="1" dirty="0" smtClean="0">
              <a:sym typeface="Symbol"/>
            </a:endParaRPr>
          </a:p>
          <a:p>
            <a:r>
              <a:rPr lang="ru-RU" sz="2400" b="1" dirty="0" smtClean="0">
                <a:sym typeface="Symbol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04664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Б9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Выразить квадрат синуса через квадрат косинуса.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Выполнить подстановку </a:t>
            </a:r>
            <a:r>
              <a:rPr lang="en-US" sz="2400" b="1" dirty="0" smtClean="0"/>
              <a:t>|</a:t>
            </a:r>
            <a:r>
              <a:rPr lang="en-US" sz="2400" b="1" i="1" dirty="0" err="1" smtClean="0"/>
              <a:t>cosx</a:t>
            </a:r>
            <a:r>
              <a:rPr lang="en-US" sz="2400" b="1" dirty="0" smtClean="0"/>
              <a:t>| </a:t>
            </a:r>
            <a:r>
              <a:rPr lang="ru-RU" sz="2400" b="1" dirty="0" smtClean="0"/>
              <a:t>= </a:t>
            </a:r>
            <a:r>
              <a:rPr lang="en-US" sz="2400" b="1" i="1" dirty="0" smtClean="0"/>
              <a:t>t</a:t>
            </a:r>
            <a:r>
              <a:rPr lang="ru-RU" sz="2400" b="1" dirty="0" smtClean="0">
                <a:solidFill>
                  <a:schemeClr val="dk1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Решить квадратное уравнение относительно переменной </a:t>
            </a:r>
            <a:r>
              <a:rPr lang="en-US" sz="2400" b="1" i="1" dirty="0" smtClean="0"/>
              <a:t>t</a:t>
            </a:r>
            <a:r>
              <a:rPr lang="ru-RU" sz="2400" b="1" dirty="0" smtClean="0">
                <a:solidFill>
                  <a:schemeClr val="dk1"/>
                </a:solidFill>
              </a:rPr>
              <a:t>. Сделать обратную замену переменной.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Решить простейшие уравнения относительно </a:t>
            </a:r>
            <a:r>
              <a:rPr lang="en-US" sz="2400" b="1" dirty="0" smtClean="0"/>
              <a:t>|</a:t>
            </a:r>
            <a:r>
              <a:rPr lang="en-US" sz="2400" b="1" i="1" dirty="0" err="1" smtClean="0"/>
              <a:t>cosx</a:t>
            </a:r>
            <a:r>
              <a:rPr lang="en-US" sz="2400" b="1" dirty="0" smtClean="0"/>
              <a:t>|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5. Подставляя вместо </a:t>
            </a:r>
            <a:r>
              <a:rPr lang="en-US" sz="2400" b="1" i="1" dirty="0" smtClean="0">
                <a:solidFill>
                  <a:schemeClr val="dk1"/>
                </a:solidFill>
              </a:rPr>
              <a:t>n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целые числа, найти корни, принадлежащие заданному промежутку.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6. Найти сумму корней.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485" t="57234" r="28999" b="38312"/>
          <a:stretch>
            <a:fillRect/>
          </a:stretch>
        </p:blipFill>
        <p:spPr bwMode="auto">
          <a:xfrm>
            <a:off x="683568" y="872716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Занятие № 3 завершено!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332656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Чтобы решить систему неравенств, нужно решить каждое неравенство в отдельности, а затем найти общую часть (пересечение) полученных множеств.</a:t>
            </a:r>
          </a:p>
          <a:p>
            <a:pPr algn="just">
              <a:buNone/>
            </a:pPr>
            <a:r>
              <a:rPr lang="ru-RU" sz="2400" b="1" dirty="0" smtClean="0"/>
              <a:t>Решим неравенство 12 – </a:t>
            </a: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– </a:t>
            </a:r>
            <a:r>
              <a:rPr lang="en-US" sz="2400" b="1" dirty="0" smtClean="0"/>
              <a:t>4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≥ 0.</a:t>
            </a:r>
            <a:endParaRPr lang="ru-RU" sz="2400" b="1" baseline="30000" dirty="0" smtClean="0"/>
          </a:p>
          <a:p>
            <a:pPr algn="just">
              <a:buNone/>
            </a:pPr>
            <a:r>
              <a:rPr lang="ru-RU" sz="2400" b="1" dirty="0" smtClean="0"/>
              <a:t>Для этого сначала нужно решить уравнение 12 – </a:t>
            </a: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– </a:t>
            </a:r>
            <a:r>
              <a:rPr lang="en-US" sz="2400" b="1" dirty="0" smtClean="0"/>
              <a:t>4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= 0.</a:t>
            </a:r>
          </a:p>
          <a:p>
            <a:pPr algn="just">
              <a:buNone/>
            </a:pPr>
            <a:r>
              <a:rPr lang="ru-RU" sz="2400" b="1" dirty="0" smtClean="0"/>
              <a:t>Это уравнение преобразуем так:</a:t>
            </a:r>
          </a:p>
          <a:p>
            <a:pPr algn="ctr">
              <a:buNone/>
            </a:pP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+ </a:t>
            </a:r>
            <a:r>
              <a:rPr lang="en-US" sz="2400" b="1" dirty="0" smtClean="0"/>
              <a:t>4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 12 = 0,</a:t>
            </a:r>
          </a:p>
          <a:p>
            <a:pPr algn="ctr">
              <a:buNone/>
            </a:pPr>
            <a:r>
              <a:rPr lang="en-US" sz="2400" b="1" dirty="0" smtClean="0"/>
              <a:t>D = 4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– </a:t>
            </a:r>
            <a:r>
              <a:rPr lang="en-US" sz="2400" b="1" dirty="0" smtClean="0"/>
              <a:t>4</a:t>
            </a:r>
            <a:r>
              <a:rPr lang="en-US" sz="2400" b="1" dirty="0" smtClean="0">
                <a:sym typeface="Symbol"/>
              </a:rPr>
              <a:t>1 (</a:t>
            </a:r>
            <a:r>
              <a:rPr lang="ru-RU" sz="2400" b="1" dirty="0" smtClean="0"/>
              <a:t>– 12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  <a:r>
              <a:rPr lang="en-US" sz="2400" b="1" dirty="0" smtClean="0"/>
              <a:t>= 16 + 48 = 64,</a:t>
            </a:r>
          </a:p>
          <a:p>
            <a:pPr algn="ctr">
              <a:buNone/>
            </a:pPr>
            <a:r>
              <a:rPr lang="en-US" sz="2400" b="1" i="1" dirty="0" smtClean="0"/>
              <a:t>x =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6, </a:t>
            </a:r>
            <a:r>
              <a:rPr lang="en-US" sz="2400" b="1" i="1" dirty="0" smtClean="0"/>
              <a:t>x = </a:t>
            </a:r>
            <a:r>
              <a:rPr lang="en-US" sz="2400" b="1" dirty="0" smtClean="0"/>
              <a:t>2.</a:t>
            </a:r>
          </a:p>
          <a:p>
            <a:pPr algn="just">
              <a:buNone/>
            </a:pPr>
            <a:r>
              <a:rPr lang="en-US" sz="2400" b="1" dirty="0" smtClean="0"/>
              <a:t>C</a:t>
            </a:r>
            <a:r>
              <a:rPr lang="ru-RU" sz="2400" b="1" dirty="0" err="1" smtClean="0"/>
              <a:t>ледующий</a:t>
            </a:r>
            <a:r>
              <a:rPr lang="ru-RU" sz="2400" b="1" dirty="0" smtClean="0"/>
              <a:t> этап решения неравенства состоит в построении кривой знаков.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332656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Построим числовую прямую, отметим на ней точки </a:t>
            </a:r>
            <a:r>
              <a:rPr lang="en-US" sz="2400" b="1" i="1" dirty="0" smtClean="0"/>
              <a:t>x =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6, </a:t>
            </a:r>
            <a:r>
              <a:rPr lang="ru-RU" sz="2400" b="1" dirty="0" smtClean="0"/>
              <a:t>  </a:t>
            </a:r>
            <a:r>
              <a:rPr lang="en-US" sz="2400" b="1" i="1" dirty="0" smtClean="0"/>
              <a:t>x = </a:t>
            </a:r>
            <a:r>
              <a:rPr lang="en-US" sz="2400" b="1" dirty="0" smtClean="0"/>
              <a:t>2.</a:t>
            </a:r>
            <a:r>
              <a:rPr lang="ru-RU" sz="2400" b="1" dirty="0" smtClean="0"/>
              <a:t> Точки на прямой пометим закрашенными, что впоследствии будет указывать на то, что они входят в решение. Числовая прямая оказалась разбита на три промежутка, на каждом из которых функция </a:t>
            </a:r>
            <a:r>
              <a:rPr lang="en-US" sz="2400" b="1" dirty="0" smtClean="0"/>
              <a:t>y = </a:t>
            </a:r>
            <a:r>
              <a:rPr lang="ru-RU" sz="2400" b="1" dirty="0" smtClean="0"/>
              <a:t>12 – </a:t>
            </a: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– –</a:t>
            </a:r>
            <a:r>
              <a:rPr lang="en-US" sz="2400" b="1" dirty="0" smtClean="0"/>
              <a:t> 4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сохраняет свой знак, а при переходе через граничную точку этот знак меняет. В этой связи достаточно определить знак только на одном промежутке – крайнем правом. Знак на крайнем правом промежутке совпадает со знаком старшего коэффициента многочлена 12 – </a:t>
            </a: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 4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, </a:t>
            </a:r>
            <a:r>
              <a:rPr lang="ru-RU" sz="2400" b="1" dirty="0" smtClean="0"/>
              <a:t>т.е. коэффициента при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x</a:t>
            </a:r>
            <a:r>
              <a:rPr lang="en-US" sz="2400" b="1" baseline="30000" dirty="0" smtClean="0"/>
              <a:t>2</a:t>
            </a:r>
            <a:r>
              <a:rPr lang="ru-RU" sz="2400" b="1" baseline="30000" dirty="0" smtClean="0"/>
              <a:t>  </a:t>
            </a:r>
            <a:r>
              <a:rPr lang="ru-RU" sz="2400" b="1" dirty="0" smtClean="0"/>
              <a:t>, это –1. На крайнем правом промежутке «–».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332656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820687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2420888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555776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8024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5364088" y="2204864"/>
            <a:ext cx="360040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1979712" y="2204864"/>
            <a:ext cx="360040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3635896" y="1916832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256490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</a:t>
            </a:r>
            <a:r>
              <a:rPr lang="en-US" sz="2400" b="1" dirty="0" smtClean="0"/>
              <a:t>6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5649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2276872"/>
            <a:ext cx="22322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556792"/>
            <a:ext cx="8003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Закрасим на рисунке промежуток, помеченный знаком +.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78092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Решение первого неравенства промежуток </a:t>
            </a:r>
            <a:r>
              <a:rPr lang="en-US" sz="2400" b="1" dirty="0" smtClean="0"/>
              <a:t>[</a:t>
            </a:r>
            <a:r>
              <a:rPr lang="ru-RU" sz="2400" b="1" dirty="0" smtClean="0"/>
              <a:t>–</a:t>
            </a:r>
            <a:r>
              <a:rPr lang="en-US" sz="2400" b="1" dirty="0" smtClean="0"/>
              <a:t>6, 2].</a:t>
            </a:r>
          </a:p>
          <a:p>
            <a:r>
              <a:rPr lang="ru-RU" sz="2400" b="1" dirty="0" smtClean="0"/>
              <a:t>Решаем второе неравенство (линейное) по аналогии с линейным уравнением :</a:t>
            </a:r>
          </a:p>
          <a:p>
            <a:pPr algn="ctr"/>
            <a:r>
              <a:rPr lang="ru-RU" sz="2400" b="1" dirty="0" smtClean="0"/>
              <a:t>1 –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&gt; 0,</a:t>
            </a:r>
          </a:p>
          <a:p>
            <a:pPr algn="ctr"/>
            <a:r>
              <a:rPr lang="ru-RU" sz="2400" b="1" dirty="0" smtClean="0"/>
              <a:t>–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&gt;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1,</a:t>
            </a:r>
          </a:p>
          <a:p>
            <a:pPr algn="ctr"/>
            <a:r>
              <a:rPr lang="en-US" sz="2400" b="1" i="1" dirty="0" smtClean="0"/>
              <a:t>x &lt; </a:t>
            </a:r>
            <a:r>
              <a:rPr lang="en-US" sz="2400" b="1" dirty="0" smtClean="0"/>
              <a:t>1.</a:t>
            </a:r>
          </a:p>
          <a:p>
            <a:pPr algn="just"/>
            <a:r>
              <a:rPr lang="ru-RU" sz="2400" b="1" dirty="0" smtClean="0"/>
              <a:t>Здесь необходимо обратить внимание, что на предпоследнем этапе обе части неравенства были умножены на –</a:t>
            </a:r>
            <a:r>
              <a:rPr lang="en-US" sz="2400" b="1" dirty="0" smtClean="0"/>
              <a:t>1</a:t>
            </a:r>
            <a:r>
              <a:rPr lang="ru-RU" sz="2400" b="1" dirty="0" smtClean="0"/>
              <a:t>, в результате чего знак неравенства переменил направленность с 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на </a:t>
            </a:r>
            <a:r>
              <a:rPr lang="en-US" sz="2400" b="1" i="1" dirty="0" smtClean="0"/>
              <a:t>&lt;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777" t="29192" r="32135" b="65038"/>
          <a:stretch>
            <a:fillRect/>
          </a:stretch>
        </p:blipFill>
        <p:spPr bwMode="auto">
          <a:xfrm>
            <a:off x="611560" y="332656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507412"/>
            <a:ext cx="8219256" cy="820687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63688" y="3371508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627784" y="32995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60032" y="32995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51552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</a:t>
            </a:r>
            <a:r>
              <a:rPr lang="en-US" sz="2400" b="1" dirty="0" smtClean="0"/>
              <a:t>6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51552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227492"/>
            <a:ext cx="22322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988840"/>
            <a:ext cx="6854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Решение второго неравенства промежуток (-</a:t>
            </a:r>
            <a:r>
              <a:rPr lang="ru-RU" sz="2400" b="1" dirty="0" smtClean="0">
                <a:sym typeface="Symbol"/>
              </a:rPr>
              <a:t>, 1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Найдем пересечение найденных множеств.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4516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Общей частью двух множеств является промежуток </a:t>
            </a:r>
            <a:r>
              <a:rPr lang="en-US" sz="2400" b="1" dirty="0" smtClean="0"/>
              <a:t>[</a:t>
            </a:r>
            <a:r>
              <a:rPr lang="ru-RU" sz="2400" b="1" dirty="0" smtClean="0"/>
              <a:t>–</a:t>
            </a:r>
            <a:r>
              <a:rPr lang="en-US" sz="2400" b="1" dirty="0" smtClean="0"/>
              <a:t>6, 1)</a:t>
            </a:r>
            <a:r>
              <a:rPr lang="ru-RU" sz="2400" b="1" i="1" dirty="0" smtClean="0"/>
              <a:t>.</a:t>
            </a:r>
            <a:endParaRPr lang="en-US" sz="2400" b="1" i="1" dirty="0" smtClean="0"/>
          </a:p>
          <a:p>
            <a:r>
              <a:rPr lang="ru-RU" sz="2400" b="1" dirty="0" smtClean="0"/>
              <a:t>Это и есть область определения данной в задаче функции.</a:t>
            </a:r>
          </a:p>
          <a:p>
            <a:r>
              <a:rPr lang="ru-RU" sz="2400" b="1" dirty="0" smtClean="0"/>
              <a:t>Правильный ответ записан под номером 5.</a:t>
            </a:r>
          </a:p>
          <a:p>
            <a:r>
              <a:rPr lang="ru-RU" sz="2400" b="1" dirty="0" smtClean="0"/>
              <a:t>Ответ: </a:t>
            </a:r>
            <a:r>
              <a:rPr lang="ru-RU" sz="2400" b="1" u="sng" dirty="0" smtClean="0"/>
              <a:t>5.</a:t>
            </a:r>
            <a:endParaRPr lang="ru-RU" sz="2400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351552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dirty="0"/>
          </a:p>
        </p:txBody>
      </p:sp>
      <p:sp>
        <p:nvSpPr>
          <p:cNvPr id="18" name="Кольцо 17"/>
          <p:cNvSpPr/>
          <p:nvPr/>
        </p:nvSpPr>
        <p:spPr>
          <a:xfrm>
            <a:off x="3923928" y="3371508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3371508"/>
            <a:ext cx="22322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2160</Words>
  <Application>Microsoft Office PowerPoint</Application>
  <PresentationFormat>Экран (4:3)</PresentationFormat>
  <Paragraphs>431</Paragraphs>
  <Slides>57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 Бийский технологический институт  ПОДГОТОВИТЕЛЬНЫЕ КУРСЫ  МАТЕМАТИКА</vt:lpstr>
      <vt:lpstr>Автор курса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Презентация PowerPoint</vt:lpstr>
      <vt:lpstr>Приступаем к решению задачи Б7</vt:lpstr>
      <vt:lpstr>  </vt:lpstr>
      <vt:lpstr>  </vt:lpstr>
      <vt:lpstr>  </vt:lpstr>
      <vt:lpstr>  </vt:lpstr>
      <vt:lpstr>Презентация PowerPoint</vt:lpstr>
      <vt:lpstr>Приступаем к решению задачи 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Следующая тема, которую мы будем разбирать – ТРИГОНОМЕТРИЯ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Переходим к рассмотрению  задачи 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Переходим к рассмотрению  задачи Б9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Бийский технологический институт  ПОДГОТОВИТЕЛЬНЫЕ КУРСЫ  МАТЕМАТИКА</dc:title>
  <dc:creator>User</dc:creator>
  <cp:lastModifiedBy>TerSer</cp:lastModifiedBy>
  <cp:revision>103</cp:revision>
  <dcterms:created xsi:type="dcterms:W3CDTF">2020-07-03T12:10:37Z</dcterms:created>
  <dcterms:modified xsi:type="dcterms:W3CDTF">2020-07-08T03:48:16Z</dcterms:modified>
</cp:coreProperties>
</file>