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316" r:id="rId3"/>
    <p:sldId id="301" r:id="rId4"/>
    <p:sldId id="264" r:id="rId5"/>
    <p:sldId id="266" r:id="rId6"/>
    <p:sldId id="354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58" r:id="rId16"/>
    <p:sldId id="359" r:id="rId17"/>
    <p:sldId id="328" r:id="rId18"/>
    <p:sldId id="397" r:id="rId19"/>
    <p:sldId id="398" r:id="rId20"/>
    <p:sldId id="399" r:id="rId21"/>
    <p:sldId id="400" r:id="rId22"/>
    <p:sldId id="363" r:id="rId23"/>
    <p:sldId id="364" r:id="rId24"/>
    <p:sldId id="329" r:id="rId25"/>
    <p:sldId id="401" r:id="rId26"/>
    <p:sldId id="403" r:id="rId27"/>
    <p:sldId id="404" r:id="rId28"/>
    <p:sldId id="405" r:id="rId29"/>
    <p:sldId id="366" r:id="rId30"/>
    <p:sldId id="406" r:id="rId31"/>
    <p:sldId id="278" r:id="rId32"/>
    <p:sldId id="407" r:id="rId33"/>
    <p:sldId id="408" r:id="rId34"/>
    <p:sldId id="409" r:id="rId35"/>
    <p:sldId id="378" r:id="rId36"/>
    <p:sldId id="379" r:id="rId37"/>
    <p:sldId id="380" r:id="rId38"/>
    <p:sldId id="410" r:id="rId39"/>
    <p:sldId id="411" r:id="rId40"/>
    <p:sldId id="412" r:id="rId41"/>
    <p:sldId id="384" r:id="rId42"/>
    <p:sldId id="416" r:id="rId43"/>
    <p:sldId id="417" r:id="rId44"/>
    <p:sldId id="385" r:id="rId45"/>
    <p:sldId id="280" r:id="rId46"/>
    <p:sldId id="281" r:id="rId47"/>
    <p:sldId id="413" r:id="rId48"/>
    <p:sldId id="388" r:id="rId49"/>
    <p:sldId id="414" r:id="rId50"/>
    <p:sldId id="415" r:id="rId51"/>
    <p:sldId id="32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116E-EB14-45E1-BB7F-DA401408623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B1BC0-DB43-434A-90F3-58DA2C61E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7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8134672" cy="2907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Бийский</a:t>
            </a:r>
            <a:r>
              <a:rPr lang="ru-RU" dirty="0" smtClean="0"/>
              <a:t> технологический институт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ПОДГОТОВИТЕЛЬНЫЕ КУРСЫ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Занятие № 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Теперь оценим левую часть: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Видно, что правая часть больше 2, а левая меньше отрицательного числа                       .</a:t>
            </a:r>
          </a:p>
          <a:p>
            <a:pPr algn="just">
              <a:buNone/>
            </a:pPr>
            <a:r>
              <a:rPr lang="ru-RU" sz="2400" b="1" dirty="0" smtClean="0"/>
              <a:t> Они не равны между собой. Корень не принадлежит этому промежутку.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marL="457200" indent="-457200" algn="just">
              <a:buNone/>
            </a:pPr>
            <a:endParaRPr lang="ru-RU" sz="2400" b="1" dirty="0" smtClean="0"/>
          </a:p>
          <a:p>
            <a:pPr marL="457200" indent="-457200" algn="just">
              <a:buAutoNum type="arabicParenR"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060848"/>
            <a:ext cx="4495800" cy="2200275"/>
          </a:xfrm>
          <a:prstGeom prst="rect">
            <a:avLst/>
          </a:prstGeom>
          <a:noFill/>
        </p:spPr>
      </p:pic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653136"/>
            <a:ext cx="971550" cy="59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/>
              <a:t>Аналогично поступаем со следующим промежутком.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Видно, что правая часть больше 8, а левая меньше отрицательного числа. В самом деле,                </a:t>
            </a:r>
          </a:p>
          <a:p>
            <a:pPr algn="just">
              <a:buNone/>
            </a:pPr>
            <a:r>
              <a:rPr lang="ru-RU" sz="2400" b="1" dirty="0" smtClean="0"/>
              <a:t>отрицателен, т.к. основание и </a:t>
            </a:r>
            <a:r>
              <a:rPr lang="ru-RU" sz="2400" b="1" dirty="0" err="1" smtClean="0"/>
              <a:t>подлогарифмическое</a:t>
            </a:r>
            <a:r>
              <a:rPr lang="ru-RU" sz="2400" b="1" dirty="0" smtClean="0"/>
              <a:t> выражение находятся по разные стороны от 1.</a:t>
            </a:r>
          </a:p>
          <a:p>
            <a:pPr algn="just">
              <a:buNone/>
            </a:pPr>
            <a:r>
              <a:rPr lang="ru-RU" sz="2400" b="1" dirty="0" smtClean="0"/>
              <a:t>Корень не принадлежит этому промежутку.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marL="457200" indent="-457200" algn="just">
              <a:buNone/>
            </a:pPr>
            <a:endParaRPr lang="ru-RU" sz="2400" b="1" dirty="0" smtClean="0"/>
          </a:p>
          <a:p>
            <a:pPr marL="457200" indent="-457200" algn="just">
              <a:buAutoNum type="arabicParenR"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3067050" cy="1666875"/>
          </a:xfrm>
          <a:prstGeom prst="rect">
            <a:avLst/>
          </a:prstGeom>
          <a:noFill/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76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291"/>
          <a:stretch>
            <a:fillRect/>
          </a:stretch>
        </p:blipFill>
        <p:spPr bwMode="auto">
          <a:xfrm>
            <a:off x="4211960" y="2204864"/>
            <a:ext cx="4495800" cy="1584176"/>
          </a:xfrm>
          <a:prstGeom prst="rect">
            <a:avLst/>
          </a:prstGeom>
          <a:noFill/>
        </p:spPr>
      </p:pic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365104"/>
            <a:ext cx="971550" cy="59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424936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Исследуем следующий промежуток.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Видно, что левая часть принимает положительные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значения, 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правая часть отрицательные значения. Корень не принадлежит этому промежутку.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399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131"/>
          <a:stretch>
            <a:fillRect/>
          </a:stretch>
        </p:blipFill>
        <p:spPr bwMode="auto">
          <a:xfrm>
            <a:off x="4788024" y="2204864"/>
            <a:ext cx="3524250" cy="1373535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399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869"/>
          <a:stretch>
            <a:fillRect/>
          </a:stretch>
        </p:blipFill>
        <p:spPr bwMode="auto">
          <a:xfrm>
            <a:off x="827584" y="2276872"/>
            <a:ext cx="3352800" cy="2160240"/>
          </a:xfrm>
          <a:prstGeom prst="rect">
            <a:avLst/>
          </a:prstGeom>
          <a:noFill/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399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424936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Исследуем следующий промежуток.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Видно, что левая часть принимает полностью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отрицательные значения, 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правая части частично. Возможно корень принадлежит этому промежутку. Исследуем оставшийся промежуток.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869"/>
          <a:stretch>
            <a:fillRect/>
          </a:stretch>
        </p:blipFill>
        <p:spPr bwMode="auto">
          <a:xfrm>
            <a:off x="467544" y="2348880"/>
            <a:ext cx="4495800" cy="216024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399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13" t="61131" r="13510" b="-1886"/>
          <a:stretch>
            <a:fillRect/>
          </a:stretch>
        </p:blipFill>
        <p:spPr bwMode="auto">
          <a:xfrm>
            <a:off x="5292080" y="2204864"/>
            <a:ext cx="3312368" cy="1440160"/>
          </a:xfrm>
          <a:prstGeom prst="rect">
            <a:avLst/>
          </a:prstGeom>
          <a:noFill/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99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260648"/>
            <a:ext cx="8424936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Исследуем последний промежуток.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Видно, что правая часть принимает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значения больше 5, 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левая часть меньше -1. Корень не принадлежит этому промежутку.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noProof="0" dirty="0" smtClean="0"/>
              <a:t>Ответ: </a:t>
            </a:r>
            <a:r>
              <a:rPr lang="ru-RU" sz="2400" b="1" u="sng" noProof="0" dirty="0" smtClean="0"/>
              <a:t>4.</a:t>
            </a: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76872"/>
            <a:ext cx="4495800" cy="2200275"/>
          </a:xfrm>
          <a:prstGeom prst="rect">
            <a:avLst/>
          </a:prstGeom>
          <a:noFill/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276872"/>
            <a:ext cx="3067050" cy="1628775"/>
          </a:xfrm>
          <a:prstGeom prst="rect">
            <a:avLst/>
          </a:prstGeom>
          <a:noFill/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А8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Оценить на каждом промежутке левую и правую часть неравенства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Выбрать в качестве ответа тот промежуток, на котором имеются совпадения в значениях левой и правой части.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755576" y="1700808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Приступаем к решению задачи А9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549" t="49567" r="28713" b="44538"/>
          <a:stretch>
            <a:fillRect/>
          </a:stretch>
        </p:blipFill>
        <p:spPr bwMode="auto">
          <a:xfrm>
            <a:off x="827584" y="2636912"/>
            <a:ext cx="7564859" cy="9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Заметим, что 0,5 = 2 </a:t>
            </a:r>
            <a:r>
              <a:rPr kumimoji="0" 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4 =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baseline="0" dirty="0" smtClean="0"/>
              <a:t>В таком случае уравнение</a:t>
            </a:r>
            <a:r>
              <a:rPr lang="ru-RU" sz="2400" b="1" dirty="0" smtClean="0"/>
              <a:t> преобразуется к виду: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 l="31549" t="49567" r="28713" b="44538"/>
          <a:stretch>
            <a:fillRect/>
          </a:stretch>
        </p:blipFill>
        <p:spPr bwMode="auto">
          <a:xfrm>
            <a:off x="827584" y="620688"/>
            <a:ext cx="7564859" cy="9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2"/>
          <a:stretch>
            <a:fillRect/>
          </a:stretch>
        </p:blipFill>
        <p:spPr bwMode="auto">
          <a:xfrm>
            <a:off x="2267744" y="2996952"/>
            <a:ext cx="4514850" cy="2952328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Дальнейшие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преобразования такие</a:t>
            </a:r>
            <a:r>
              <a:rPr lang="ru-RU" sz="2400" b="1" dirty="0" smtClean="0"/>
              <a:t>: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49567" r="28713" b="44538"/>
          <a:stretch>
            <a:fillRect/>
          </a:stretch>
        </p:blipFill>
        <p:spPr bwMode="auto">
          <a:xfrm>
            <a:off x="827584" y="620688"/>
            <a:ext cx="7564859" cy="9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348880"/>
            <a:ext cx="4467225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Уравнение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15 =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зависимости от знака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подмодульного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выражения распадается на два уравнения: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i="1" dirty="0" smtClean="0"/>
              <a:t>x</a:t>
            </a:r>
            <a:r>
              <a:rPr lang="en-US" sz="2400" b="1" dirty="0" smtClean="0"/>
              <a:t> 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– 15 = 2</a:t>
            </a:r>
            <a:r>
              <a:rPr lang="en-US" sz="2400" b="1" i="1" dirty="0" smtClean="0"/>
              <a:t>x</a:t>
            </a:r>
            <a:r>
              <a:rPr lang="ru-RU" sz="2400" b="1" dirty="0" smtClean="0"/>
              <a:t> при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≥ 0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i="1" dirty="0" smtClean="0"/>
              <a:t>x</a:t>
            </a:r>
            <a:r>
              <a:rPr lang="en-US" sz="2400" b="1" dirty="0" smtClean="0"/>
              <a:t> 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– 15 = </a:t>
            </a:r>
            <a:r>
              <a:rPr lang="ru-RU" sz="2400" b="1" dirty="0" smtClean="0"/>
              <a:t>-</a:t>
            </a:r>
            <a:r>
              <a:rPr lang="en-US" sz="2400" b="1" dirty="0" smtClean="0"/>
              <a:t>2</a:t>
            </a:r>
            <a:r>
              <a:rPr lang="en-US" sz="2400" b="1" i="1" dirty="0" smtClean="0"/>
              <a:t>x</a:t>
            </a:r>
            <a:r>
              <a:rPr lang="ru-RU" sz="2400" b="1" dirty="0" smtClean="0"/>
              <a:t> при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≤ 0.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Решаем первое уравнение: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49567" r="28713" b="44538"/>
          <a:stretch>
            <a:fillRect/>
          </a:stretch>
        </p:blipFill>
        <p:spPr bwMode="auto">
          <a:xfrm>
            <a:off x="827584" y="620688"/>
            <a:ext cx="7564859" cy="9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581128"/>
            <a:ext cx="535305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курса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Преподаватель кафедры естественнонаучных дисциплин </a:t>
            </a:r>
            <a:r>
              <a:rPr lang="ru-RU" dirty="0" err="1" smtClean="0"/>
              <a:t>Бийского</a:t>
            </a:r>
            <a:r>
              <a:rPr lang="ru-RU" dirty="0" smtClean="0"/>
              <a:t> технологического института </a:t>
            </a:r>
            <a:r>
              <a:rPr lang="ru-RU" dirty="0" err="1" smtClean="0"/>
              <a:t>АлтГТУ</a:t>
            </a:r>
            <a:r>
              <a:rPr lang="ru-RU" dirty="0" smtClean="0"/>
              <a:t>, кандидат физико-математических наук, доцент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Тушкина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/>
              <a:t>Татьяна Михайловна</a:t>
            </a:r>
          </a:p>
          <a:p>
            <a:endParaRPr lang="ru-RU" dirty="0"/>
          </a:p>
        </p:txBody>
      </p:sp>
      <p:pic>
        <p:nvPicPr>
          <p:cNvPr id="4" name="Рисунок 3" descr="IMG-20190902-WA0001.jpg"/>
          <p:cNvPicPr>
            <a:picLocks noChangeAspect="1"/>
          </p:cNvPicPr>
          <p:nvPr/>
        </p:nvPicPr>
        <p:blipFill>
          <a:blip r:embed="rId2" cstate="print"/>
          <a:srcRect l="18268" t="22700" r="14533" b="27951"/>
          <a:stretch>
            <a:fillRect/>
          </a:stretch>
        </p:blipFill>
        <p:spPr>
          <a:xfrm>
            <a:off x="1043608" y="2924944"/>
            <a:ext cx="259228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Берем неотрицательный корень,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т.е. число 5.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Решаем второе уравнение: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Берем отрицательный корень, т.е. число -5.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При решении логарифмических уравнений необходимо делать проверку корней.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49567" r="28713" b="44538"/>
          <a:stretch>
            <a:fillRect/>
          </a:stretch>
        </p:blipFill>
        <p:spPr bwMode="auto">
          <a:xfrm>
            <a:off x="827584" y="620688"/>
            <a:ext cx="7564859" cy="9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924944"/>
            <a:ext cx="486727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28092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данном уравнении удобно проверить сразу оба корня</a:t>
            </a:r>
            <a:r>
              <a:rPr lang="ru-RU" sz="2400" b="1" dirty="0" smtClean="0"/>
              <a:t>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Оба числа удовлетворяют уравнению.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Корни уравнения 5 и -5. Их произведение равно -25.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2.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49567" r="28713" b="44538"/>
          <a:stretch>
            <a:fillRect/>
          </a:stretch>
        </p:blipFill>
        <p:spPr bwMode="auto">
          <a:xfrm>
            <a:off x="827584" y="620688"/>
            <a:ext cx="7564859" cy="9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114"/>
          <a:stretch>
            <a:fillRect/>
          </a:stretch>
        </p:blipFill>
        <p:spPr bwMode="auto">
          <a:xfrm>
            <a:off x="1841723" y="2420888"/>
            <a:ext cx="4962525" cy="2736304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526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А9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Привести логарифмы к основанию 2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Убрать коэффициент ½ в показатель </a:t>
            </a:r>
            <a:r>
              <a:rPr lang="ru-RU" sz="2400" b="1" dirty="0" err="1" smtClean="0">
                <a:solidFill>
                  <a:schemeClr val="dk1"/>
                </a:solidFill>
              </a:rPr>
              <a:t>подлогарифмического</a:t>
            </a:r>
            <a:r>
              <a:rPr lang="ru-RU" sz="2400" b="1" dirty="0" smtClean="0">
                <a:solidFill>
                  <a:schemeClr val="dk1"/>
                </a:solidFill>
              </a:rPr>
              <a:t> выражения второго логарифма.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Логарифмы разнести в разные части и приравнять </a:t>
            </a:r>
            <a:r>
              <a:rPr lang="ru-RU" sz="2400" b="1" dirty="0" err="1" smtClean="0">
                <a:solidFill>
                  <a:schemeClr val="dk1"/>
                </a:solidFill>
              </a:rPr>
              <a:t>подлогарифмические</a:t>
            </a:r>
            <a:r>
              <a:rPr lang="ru-RU" sz="2400" b="1" dirty="0" smtClean="0">
                <a:solidFill>
                  <a:schemeClr val="dk1"/>
                </a:solidFill>
              </a:rPr>
              <a:t> выражения.</a:t>
            </a:r>
            <a:endParaRPr lang="en-US" sz="2400" b="1" i="1" dirty="0" smtClean="0">
              <a:solidFill>
                <a:schemeClr val="dk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dk1"/>
                </a:solidFill>
              </a:rPr>
              <a:t>4</a:t>
            </a:r>
            <a:r>
              <a:rPr lang="ru-RU" sz="2400" b="1" dirty="0" smtClean="0">
                <a:solidFill>
                  <a:schemeClr val="dk1"/>
                </a:solidFill>
              </a:rPr>
              <a:t>. Решить уравнения с модулями.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5. Сделать проверку корней.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49567" r="28713" b="44538"/>
          <a:stretch>
            <a:fillRect/>
          </a:stretch>
        </p:blipFill>
        <p:spPr bwMode="auto">
          <a:xfrm>
            <a:off x="827584" y="1340768"/>
            <a:ext cx="7564859" cy="9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Приступаем к решению задачи А12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0995" t="50607" r="32167" b="43497"/>
          <a:stretch>
            <a:fillRect/>
          </a:stretch>
        </p:blipFill>
        <p:spPr bwMode="auto">
          <a:xfrm>
            <a:off x="840700" y="2951205"/>
            <a:ext cx="7462600" cy="9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90674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1830834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Правую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часть данного логарифмического неравенства нужно представить в виде логарифма: </a:t>
            </a:r>
            <a:r>
              <a:rPr lang="ru-RU" sz="2400" b="1" dirty="0" smtClean="0"/>
              <a:t>             , а затем неравенство переписать в виде: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Неравенство равносильно системе неравенств: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1971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2" cstate="print"/>
          <a:srcRect l="30995" t="50607" r="32167" b="43497"/>
          <a:stretch>
            <a:fillRect/>
          </a:stretch>
        </p:blipFill>
        <p:spPr bwMode="auto">
          <a:xfrm>
            <a:off x="899592" y="462682"/>
            <a:ext cx="7462600" cy="9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1896" y="2241922"/>
            <a:ext cx="914400" cy="38100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555"/>
          <a:stretch>
            <a:fillRect/>
          </a:stretch>
        </p:blipFill>
        <p:spPr bwMode="auto">
          <a:xfrm>
            <a:off x="2987824" y="3023344"/>
            <a:ext cx="2990850" cy="751706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45" b="38426"/>
          <a:stretch>
            <a:fillRect/>
          </a:stretch>
        </p:blipFill>
        <p:spPr bwMode="auto">
          <a:xfrm>
            <a:off x="3131840" y="4423122"/>
            <a:ext cx="2990850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90674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30834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Преобразуем систему  к виду простейшей дробно-рациональной:  </a:t>
            </a: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0995" t="50607" r="32167" b="43497"/>
          <a:stretch>
            <a:fillRect/>
          </a:stretch>
        </p:blipFill>
        <p:spPr bwMode="auto">
          <a:xfrm>
            <a:off x="899592" y="462682"/>
            <a:ext cx="7462600" cy="9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5"/>
          <a:stretch>
            <a:fillRect/>
          </a:stretch>
        </p:blipFill>
        <p:spPr bwMode="auto">
          <a:xfrm>
            <a:off x="3059832" y="2190874"/>
            <a:ext cx="2990850" cy="2956570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261719"/>
            <a:ext cx="1800225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18666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58826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Решим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первое неравенство системы. Для этого найдем нули числителя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10 = 0,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5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нули знаменателя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+ 1 = 0,  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= – 1</a:t>
            </a:r>
            <a:r>
              <a:rPr lang="ru-RU" sz="2400" b="1" dirty="0" smtClean="0"/>
              <a:t>. Далее построим кривую знаков этого неравенства с учетом того, что на крайнем правом промежутке будет стоять знак + (в числителе при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коэффициент 2, в знаменателе 1, 2 : 1 = 2)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Решением неравенства служит промежуток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(-1, 5].</a:t>
            </a: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995" t="50607" r="32167" b="43497"/>
          <a:stretch>
            <a:fillRect/>
          </a:stretch>
        </p:blipFill>
        <p:spPr bwMode="auto">
          <a:xfrm>
            <a:off x="899592" y="390674"/>
            <a:ext cx="7462600" cy="9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2123728" y="4725144"/>
            <a:ext cx="4824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004048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ольцо 10"/>
          <p:cNvSpPr/>
          <p:nvPr/>
        </p:nvSpPr>
        <p:spPr>
          <a:xfrm>
            <a:off x="3347864" y="4653136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486916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–1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18386" y="48691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dirty="0"/>
          </a:p>
        </p:txBody>
      </p:sp>
      <p:sp>
        <p:nvSpPr>
          <p:cNvPr id="14" name="Плюс 13"/>
          <p:cNvSpPr/>
          <p:nvPr/>
        </p:nvSpPr>
        <p:spPr>
          <a:xfrm>
            <a:off x="5436096" y="422108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2699792" y="422108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4067944" y="4221088"/>
            <a:ext cx="360040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4725144"/>
            <a:ext cx="151216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18666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58826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Решим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/>
              <a:t>второе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неравенство системы. Для этого найдем нули числителя 3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0,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и нули знаменателя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+ 1 = 0,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= – 1</a:t>
            </a:r>
            <a:r>
              <a:rPr lang="ru-RU" sz="2400" b="1" dirty="0" smtClean="0"/>
              <a:t>. Далее построим кривую знаков этого неравенства с учетом того, что на крайнем правом промежутке будет также стоять знак + (в числителе при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коэффициент 3, в знаменателе 1, 3 : 1 = 3)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Решением неравенства служит промежуток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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, 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или (3,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>
                <a:sym typeface="Symbol"/>
              </a:rPr>
              <a:t></a:t>
            </a:r>
            <a:r>
              <a:rPr lang="ru-RU" sz="2400" b="1" dirty="0" smtClean="0">
                <a:sym typeface="Symbol"/>
              </a:rPr>
              <a:t>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995" t="50607" r="32167" b="43497"/>
          <a:stretch>
            <a:fillRect/>
          </a:stretch>
        </p:blipFill>
        <p:spPr bwMode="auto">
          <a:xfrm>
            <a:off x="899592" y="390674"/>
            <a:ext cx="7462600" cy="9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2123728" y="4725144"/>
            <a:ext cx="4824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Кольцо 8"/>
          <p:cNvSpPr/>
          <p:nvPr/>
        </p:nvSpPr>
        <p:spPr>
          <a:xfrm>
            <a:off x="3347864" y="4653136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486916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–1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23930" y="48691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dirty="0"/>
          </a:p>
        </p:txBody>
      </p:sp>
      <p:sp>
        <p:nvSpPr>
          <p:cNvPr id="12" name="Плюс 11"/>
          <p:cNvSpPr/>
          <p:nvPr/>
        </p:nvSpPr>
        <p:spPr>
          <a:xfrm>
            <a:off x="5436096" y="422108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2699792" y="422108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4067944" y="4221088"/>
            <a:ext cx="360040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4725144"/>
            <a:ext cx="158417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ольцо 15"/>
          <p:cNvSpPr/>
          <p:nvPr/>
        </p:nvSpPr>
        <p:spPr>
          <a:xfrm>
            <a:off x="5076056" y="4653136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3688" y="4725144"/>
            <a:ext cx="158417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18666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58826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Найдем общую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часть двух множеств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Решением системы будет служить промежуток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ym typeface="Symbol"/>
              </a:rPr>
              <a:t>5</a:t>
            </a:r>
            <a:r>
              <a:rPr lang="en-US" sz="2400" b="1" dirty="0" smtClean="0">
                <a:sym typeface="Symbol"/>
              </a:rPr>
              <a:t>]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2.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995" t="50607" r="32167" b="43497"/>
          <a:stretch>
            <a:fillRect/>
          </a:stretch>
        </p:blipFill>
        <p:spPr bwMode="auto">
          <a:xfrm>
            <a:off x="899592" y="390674"/>
            <a:ext cx="7462600" cy="9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2195736" y="2996952"/>
            <a:ext cx="4824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Кольцо 7"/>
          <p:cNvSpPr/>
          <p:nvPr/>
        </p:nvSpPr>
        <p:spPr>
          <a:xfrm>
            <a:off x="3419872" y="2924944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140968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–1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95938" y="314096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996952"/>
            <a:ext cx="158417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ольцо 14"/>
          <p:cNvSpPr/>
          <p:nvPr/>
        </p:nvSpPr>
        <p:spPr>
          <a:xfrm>
            <a:off x="5148064" y="2924944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96952"/>
            <a:ext cx="158417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84168" y="2852936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234888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852936"/>
            <a:ext cx="259228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А12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Записать 0 в виде логарифма по основанию 0,6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Записать систему неравенств без логарифма.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Решить первое неравенство системы.</a:t>
            </a:r>
            <a:endParaRPr lang="en-US" sz="2400" b="1" i="1" dirty="0" smtClean="0">
              <a:solidFill>
                <a:schemeClr val="dk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dk1"/>
                </a:solidFill>
              </a:rPr>
              <a:t>4</a:t>
            </a:r>
            <a:r>
              <a:rPr lang="ru-RU" sz="2400" b="1" dirty="0" smtClean="0">
                <a:solidFill>
                  <a:schemeClr val="dk1"/>
                </a:solidFill>
              </a:rPr>
              <a:t>. Решить второе неравенство системы.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5. Найти общую часть множеств, представляющих собой решения каждого неравенства в отдельности.</a:t>
            </a:r>
          </a:p>
          <a:p>
            <a:pPr algn="just"/>
            <a:endParaRPr lang="ru-RU" sz="2400" b="1" dirty="0" smtClean="0">
              <a:solidFill>
                <a:schemeClr val="dk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0995" t="50607" r="32167" b="43497"/>
          <a:stretch>
            <a:fillRect/>
          </a:stretch>
        </p:blipFill>
        <p:spPr bwMode="auto">
          <a:xfrm>
            <a:off x="1043608" y="1268760"/>
            <a:ext cx="7462600" cy="9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четвертом занятии будут рассмотрены 6 задач: А8, А9, А10, А12, Б10</a:t>
            </a:r>
            <a:r>
              <a:rPr lang="ru-RU" smtClean="0"/>
              <a:t>, Б11.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Все представленные решения необходимо разобрать и воспроизвести по памяти.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Приступаем к решению задачи А12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272" t="62045" r="42150" b="33793"/>
          <a:stretch>
            <a:fillRect/>
          </a:stretch>
        </p:blipFill>
        <p:spPr bwMode="auto">
          <a:xfrm>
            <a:off x="1711701" y="3070654"/>
            <a:ext cx="5720598" cy="7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Заметим, что справедливо равенство: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1272" t="62045" r="42150" b="33793"/>
          <a:stretch>
            <a:fillRect/>
          </a:stretch>
        </p:blipFill>
        <p:spPr bwMode="auto">
          <a:xfrm>
            <a:off x="1763688" y="548680"/>
            <a:ext cx="5720598" cy="7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656706"/>
            <a:ext cx="5086350" cy="1276350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272" t="62045" r="42150" b="33793"/>
          <a:stretch>
            <a:fillRect/>
          </a:stretch>
        </p:blipFill>
        <p:spPr bwMode="auto">
          <a:xfrm>
            <a:off x="1763688" y="548680"/>
            <a:ext cx="5720598" cy="7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4847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 этой связи преобразования данного выражения будут выглядеть следующим образом: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168227"/>
            <a:ext cx="523875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272" t="62045" r="42150" b="33793"/>
          <a:stretch>
            <a:fillRect/>
          </a:stretch>
        </p:blipFill>
        <p:spPr bwMode="auto">
          <a:xfrm>
            <a:off x="1763688" y="548680"/>
            <a:ext cx="5720598" cy="7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4847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Упростим первый из логарифмов, которые входят в выражение:</a:t>
            </a: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276872"/>
            <a:ext cx="5438775" cy="157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272" t="62045" r="42150" b="33793"/>
          <a:stretch>
            <a:fillRect/>
          </a:stretch>
        </p:blipFill>
        <p:spPr bwMode="auto">
          <a:xfrm>
            <a:off x="1763688" y="548680"/>
            <a:ext cx="5720598" cy="7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484784"/>
            <a:ext cx="813690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С учетом записанного продолжим преобразования: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4.</a:t>
            </a: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988840"/>
            <a:ext cx="571500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Б10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Соотнести знаменатели первого и второго логарифма (доказать, что второй есть квадрат первого)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Перейти в логарифмах к основанию 7.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Преобразовать первый логарифм как логарифм произведения 49 и дроби.</a:t>
            </a:r>
            <a:endParaRPr lang="en-US" sz="2400" b="1" i="1" dirty="0" smtClean="0">
              <a:solidFill>
                <a:schemeClr val="dk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dk1"/>
                </a:solidFill>
              </a:rPr>
              <a:t>4</a:t>
            </a:r>
            <a:r>
              <a:rPr lang="ru-RU" sz="2400" b="1" dirty="0" smtClean="0">
                <a:solidFill>
                  <a:schemeClr val="dk1"/>
                </a:solidFill>
              </a:rPr>
              <a:t>. Привести подобные слагаемые.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272" t="62045" r="42150" b="33793"/>
          <a:stretch>
            <a:fillRect/>
          </a:stretch>
        </p:blipFill>
        <p:spPr bwMode="auto">
          <a:xfrm>
            <a:off x="1763688" y="1340768"/>
            <a:ext cx="5720598" cy="7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рассмотрению </a:t>
            </a:r>
            <a:br>
              <a:rPr lang="ru-RU" dirty="0" smtClean="0"/>
            </a:br>
            <a:r>
              <a:rPr lang="ru-RU" dirty="0" smtClean="0"/>
              <a:t>задачи А10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272" t="26170" r="29117" b="64292"/>
          <a:stretch>
            <a:fillRect/>
          </a:stretch>
        </p:blipFill>
        <p:spPr bwMode="auto">
          <a:xfrm>
            <a:off x="1407533" y="2819400"/>
            <a:ext cx="63289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В задаче рассматривается система показательных уравнений. Преобразуем каждое уравнение системы по отдельности. Начнем с первого уравнения:</a:t>
            </a:r>
            <a:endParaRPr lang="ru-RU" sz="2400" b="1" baseline="30000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272" t="26733" r="29117" b="64817"/>
          <a:stretch>
            <a:fillRect/>
          </a:stretch>
        </p:blipFill>
        <p:spPr bwMode="auto">
          <a:xfrm>
            <a:off x="1547664" y="332656"/>
            <a:ext cx="63289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140968"/>
            <a:ext cx="1895475" cy="22479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Второе уравнение преобразуется следующим образом:</a:t>
            </a:r>
          </a:p>
          <a:p>
            <a:pPr>
              <a:buNone/>
            </a:pPr>
            <a:endParaRPr lang="ru-RU" sz="2400" b="1" baseline="30000" dirty="0" smtClean="0"/>
          </a:p>
          <a:p>
            <a:pPr>
              <a:buNone/>
            </a:pPr>
            <a:endParaRPr lang="ru-RU" sz="2400" b="1" baseline="30000" dirty="0" smtClean="0"/>
          </a:p>
          <a:p>
            <a:pPr>
              <a:buNone/>
            </a:pPr>
            <a:endParaRPr lang="ru-RU" sz="2400" b="1" baseline="30000" dirty="0" smtClean="0"/>
          </a:p>
          <a:p>
            <a:pPr>
              <a:buNone/>
            </a:pPr>
            <a:endParaRPr lang="ru-RU" sz="2400" b="1" baseline="30000" dirty="0" smtClean="0"/>
          </a:p>
          <a:p>
            <a:pPr>
              <a:buNone/>
            </a:pPr>
            <a:r>
              <a:rPr lang="ru-RU" sz="2400" b="1" dirty="0" smtClean="0"/>
              <a:t>В результате этих преобразований данная система уравнений приняла вид: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Будем решать систему методом алгебраического сложения, для чего сначала умножим первое уравнение на 2:</a:t>
            </a:r>
          </a:p>
          <a:p>
            <a:pPr>
              <a:buNone/>
            </a:pPr>
            <a:endParaRPr lang="ru-RU" sz="2400" b="1" baseline="30000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272" t="26733" r="29117" b="64817"/>
          <a:stretch>
            <a:fillRect/>
          </a:stretch>
        </p:blipFill>
        <p:spPr bwMode="auto">
          <a:xfrm>
            <a:off x="1547664" y="332656"/>
            <a:ext cx="63289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132856"/>
            <a:ext cx="1609725" cy="135255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149080"/>
            <a:ext cx="173355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3356992"/>
            <a:ext cx="8219256" cy="276917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baseline="30000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272" t="26733" r="29117" b="64817"/>
          <a:stretch>
            <a:fillRect/>
          </a:stretch>
        </p:blipFill>
        <p:spPr bwMode="auto">
          <a:xfrm>
            <a:off x="1547664" y="332656"/>
            <a:ext cx="63289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772816"/>
            <a:ext cx="2333625" cy="1762125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83568" y="3284984"/>
            <a:ext cx="8155632" cy="299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67544" y="3573016"/>
            <a:ext cx="8219256" cy="2985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почленно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сложим уравнения: левые части и правые части:</a:t>
            </a:r>
            <a:endParaRPr kumimoji="0" lang="ru-RU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437112"/>
            <a:ext cx="3781425" cy="101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Первая тема – ЛОГАРИФМЫ.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 этой теме относятся следующие задачи: А8, А9, А12 и Б10.</a:t>
            </a:r>
          </a:p>
          <a:p>
            <a:pPr algn="ctr">
              <a:buNone/>
            </a:pPr>
            <a:r>
              <a:rPr lang="ru-RU" dirty="0" smtClean="0"/>
              <a:t>Приступаем к разбору задачи А8.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3356992"/>
            <a:ext cx="8219256" cy="276917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baseline="30000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272" t="26733" r="29117" b="64817"/>
          <a:stretch>
            <a:fillRect/>
          </a:stretch>
        </p:blipFill>
        <p:spPr bwMode="auto">
          <a:xfrm>
            <a:off x="1547664" y="332656"/>
            <a:ext cx="63289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83568" y="3284984"/>
            <a:ext cx="8155632" cy="299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1700808"/>
            <a:ext cx="82192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Сделаем подстановку в первое уравнение, вместо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подставим 0,4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baseline="30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baseline="30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ru-RU" sz="2400" b="1" dirty="0" smtClean="0"/>
              <a:t>Таким образом, решением системы уравнений является пара чисел (-0,4, -1,6). Вычислим</a:t>
            </a:r>
          </a:p>
          <a:p>
            <a:pPr marL="342900" lvl="0" indent="-342900" algn="just">
              <a:spcBef>
                <a:spcPct val="20000"/>
              </a:spcBef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5.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400" b="1" dirty="0" smtClean="0"/>
              <a:t> </a:t>
            </a:r>
            <a:r>
              <a:rPr lang="ru-RU" sz="2400" b="1" baseline="30000" dirty="0" smtClean="0"/>
              <a:t>      </a:t>
            </a:r>
          </a:p>
          <a:p>
            <a:pPr marL="342900" lvl="0" indent="-342900" algn="just">
              <a:spcBef>
                <a:spcPct val="20000"/>
              </a:spcBef>
            </a:pPr>
            <a:endParaRPr kumimoji="0" lang="ru-RU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492896"/>
            <a:ext cx="1962150" cy="1047750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2" cstate="print"/>
          <a:srcRect l="65524" t="27717" r="29117" b="68791"/>
          <a:stretch>
            <a:fillRect/>
          </a:stretch>
        </p:blipFill>
        <p:spPr bwMode="auto">
          <a:xfrm>
            <a:off x="5292080" y="4077072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725144"/>
            <a:ext cx="4829175" cy="685800"/>
          </a:xfrm>
          <a:prstGeom prst="rect">
            <a:avLst/>
          </a:prstGeom>
          <a:noFill/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Решите задачу А10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Представить все члены, содержащиеся в уравнениях системы в виде степеней с основаниями 2 или 3.</a:t>
            </a:r>
            <a:endParaRPr lang="ru-RU" sz="2400" b="1" dirty="0" smtClean="0">
              <a:solidFill>
                <a:schemeClr val="dk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Имея в каждом уравнении степени с одинаковыми основаниями, приравнять показатели. 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Решить полученную систему уравнений методом алгебраического сложения.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4. Найти значение выражения 3</a:t>
            </a:r>
            <a:r>
              <a:rPr lang="ru-RU" sz="2400" b="1" i="1" dirty="0" smtClean="0">
                <a:solidFill>
                  <a:schemeClr val="dk1"/>
                </a:solidFill>
              </a:rPr>
              <a:t>х</a:t>
            </a:r>
            <a:r>
              <a:rPr lang="ru-RU" sz="2400" b="1" dirty="0" smtClean="0">
                <a:solidFill>
                  <a:schemeClr val="dk1"/>
                </a:solidFill>
              </a:rPr>
              <a:t> + </a:t>
            </a:r>
            <a:r>
              <a:rPr lang="ru-RU" sz="2400" b="1" i="1" dirty="0" smtClean="0">
                <a:solidFill>
                  <a:schemeClr val="dk1"/>
                </a:solidFill>
              </a:rPr>
              <a:t>у</a:t>
            </a:r>
            <a:r>
              <a:rPr lang="ru-RU" sz="2400" b="1" dirty="0" smtClean="0">
                <a:solidFill>
                  <a:schemeClr val="dk1"/>
                </a:solidFill>
              </a:rPr>
              <a:t>/2.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272" t="26733" r="29117" b="64817"/>
          <a:stretch>
            <a:fillRect/>
          </a:stretch>
        </p:blipFill>
        <p:spPr bwMode="auto">
          <a:xfrm>
            <a:off x="1547664" y="1268760"/>
            <a:ext cx="63289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5328592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А теперь решите самостоятельно аналог </a:t>
            </a:r>
            <a:br>
              <a:rPr lang="ru-RU" sz="3100" b="1" dirty="0" smtClean="0"/>
            </a:br>
            <a:r>
              <a:rPr lang="ru-RU" sz="3100" b="1" dirty="0" smtClean="0"/>
              <a:t>задачи А10: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Решение </a:t>
            </a:r>
            <a:r>
              <a:rPr lang="ru-RU" sz="2200" dirty="0" smtClean="0"/>
              <a:t>на следующем кадре. </a:t>
            </a:r>
            <a:br>
              <a:rPr lang="ru-RU" sz="2200" dirty="0" smtClean="0"/>
            </a:br>
            <a:r>
              <a:rPr lang="ru-RU" sz="2200" dirty="0" smtClean="0"/>
              <a:t>Сверьте свой ответ. </a:t>
            </a:r>
            <a:br>
              <a:rPr lang="ru-RU" sz="2200" dirty="0" smtClean="0"/>
            </a:br>
            <a:r>
              <a:rPr lang="ru-RU" sz="2200" dirty="0" smtClean="0"/>
              <a:t>Если ответ не совпал, законспектируйте решение, разберите его и воспроизведите на память! </a:t>
            </a:r>
            <a:endParaRPr lang="ru-RU" sz="22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9102" t="64471" r="23737" b="24610"/>
          <a:stretch>
            <a:fillRect/>
          </a:stretch>
        </p:blipFill>
        <p:spPr bwMode="auto">
          <a:xfrm>
            <a:off x="827584" y="2276872"/>
            <a:ext cx="7605210" cy="98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Задача А10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" name="Рисунок 21"/>
          <p:cNvPicPr/>
          <p:nvPr/>
        </p:nvPicPr>
        <p:blipFill>
          <a:blip r:embed="rId2" cstate="print"/>
          <a:srcRect l="9102" t="64471" r="23737" b="24610"/>
          <a:stretch>
            <a:fillRect/>
          </a:stretch>
        </p:blipFill>
        <p:spPr bwMode="auto">
          <a:xfrm>
            <a:off x="899592" y="332656"/>
            <a:ext cx="7605210" cy="98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772816"/>
            <a:ext cx="1847850" cy="695325"/>
          </a:xfrm>
          <a:prstGeom prst="rect">
            <a:avLst/>
          </a:prstGeom>
          <a:noFill/>
        </p:spPr>
      </p:pic>
      <p:sp>
        <p:nvSpPr>
          <p:cNvPr id="25" name="Стрелка вправо 24"/>
          <p:cNvSpPr/>
          <p:nvPr/>
        </p:nvSpPr>
        <p:spPr>
          <a:xfrm>
            <a:off x="3635896" y="1916832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628800"/>
            <a:ext cx="1924050" cy="1171575"/>
          </a:xfrm>
          <a:prstGeom prst="rect">
            <a:avLst/>
          </a:prstGeom>
          <a:noFill/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1752600" cy="657225"/>
          </a:xfrm>
          <a:prstGeom prst="rect">
            <a:avLst/>
          </a:prstGeom>
          <a:noFill/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140968"/>
            <a:ext cx="1790700" cy="685800"/>
          </a:xfrm>
          <a:prstGeom prst="rect">
            <a:avLst/>
          </a:prstGeom>
          <a:noFill/>
        </p:spPr>
      </p:pic>
      <p:sp>
        <p:nvSpPr>
          <p:cNvPr id="32" name="Стрелка вправо 31"/>
          <p:cNvSpPr/>
          <p:nvPr/>
        </p:nvSpPr>
        <p:spPr>
          <a:xfrm>
            <a:off x="3635896" y="328498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221088"/>
            <a:ext cx="2019300" cy="685800"/>
          </a:xfrm>
          <a:prstGeom prst="rect">
            <a:avLst/>
          </a:prstGeom>
          <a:noFill/>
        </p:spPr>
      </p:pic>
      <p:sp>
        <p:nvSpPr>
          <p:cNvPr id="37" name="Стрелка вправо 36"/>
          <p:cNvSpPr/>
          <p:nvPr/>
        </p:nvSpPr>
        <p:spPr>
          <a:xfrm>
            <a:off x="3635896" y="436510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77072"/>
            <a:ext cx="2190750" cy="1685925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11560" y="5805264"/>
            <a:ext cx="1331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</a:rPr>
              <a:t>Ответ: </a:t>
            </a:r>
            <a:r>
              <a:rPr lang="ru-RU" sz="2400" b="1" u="sng" dirty="0" smtClean="0">
                <a:solidFill>
                  <a:schemeClr val="dk1"/>
                </a:solidFill>
              </a:rPr>
              <a:t>3.</a:t>
            </a:r>
            <a:endParaRPr lang="ru-RU" sz="2400" u="sng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рассмотрению </a:t>
            </a:r>
            <a:br>
              <a:rPr lang="ru-RU" dirty="0" smtClean="0"/>
            </a:br>
            <a:r>
              <a:rPr lang="ru-RU" dirty="0" smtClean="0"/>
              <a:t>задачи Б11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549" t="66031" r="28991" b="28248"/>
          <a:stretch>
            <a:fillRect/>
          </a:stretch>
        </p:blipFill>
        <p:spPr bwMode="auto">
          <a:xfrm>
            <a:off x="1197420" y="3037703"/>
            <a:ext cx="6749160" cy="7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67544" y="1700808"/>
            <a:ext cx="8568952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Условие, указанное в задаче, а именно, что угловой коэффициент касательной к графику функции равен значению функции в точке касания, выражается уравнением: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где </a:t>
            </a:r>
            <a:r>
              <a:rPr lang="en-US" sz="2400" b="1" i="1" dirty="0" smtClean="0"/>
              <a:t>y’ </a:t>
            </a:r>
            <a:r>
              <a:rPr lang="en-US" sz="2400" b="1" dirty="0" smtClean="0"/>
              <a:t>– </a:t>
            </a:r>
            <a:r>
              <a:rPr lang="ru-RU" sz="2400" b="1" dirty="0" smtClean="0"/>
              <a:t>производная функции 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Повторим, как вычисляются производные простейших функций:</a:t>
            </a:r>
          </a:p>
          <a:p>
            <a:pPr marL="457200" lvl="0" indent="-457200" algn="just">
              <a:spcBef>
                <a:spcPct val="20000"/>
              </a:spcBef>
              <a:buAutoNum type="arabicPeriod"/>
              <a:defRPr/>
            </a:pPr>
            <a:r>
              <a:rPr lang="en-US" sz="2400" b="1" i="1" dirty="0" smtClean="0"/>
              <a:t>x’=1;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  <a:defRPr/>
            </a:pPr>
            <a:r>
              <a:rPr lang="en-US" sz="2400" b="1" i="1" dirty="0" smtClean="0"/>
              <a:t>(x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)’= 2x;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  <a:defRPr/>
            </a:pPr>
            <a:r>
              <a:rPr lang="en-US" sz="2400" b="1" i="1" dirty="0" smtClean="0"/>
              <a:t>4’ = 0 </a:t>
            </a:r>
            <a:r>
              <a:rPr lang="en-US" sz="2400" b="1" dirty="0" smtClean="0"/>
              <a:t>(</a:t>
            </a:r>
            <a:r>
              <a:rPr lang="ru-RU" sz="2400" b="1" dirty="0" smtClean="0"/>
              <a:t>как и производная любой константы: 5</a:t>
            </a:r>
            <a:r>
              <a:rPr lang="en-US" sz="2400" b="1" dirty="0" smtClean="0"/>
              <a:t>’=0, -1’=0…)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b="1" dirty="0" smtClean="0"/>
              <a:t>Производная суммы равна сумме производных.</a:t>
            </a:r>
            <a:endParaRPr lang="en-US" sz="2400" b="1" dirty="0" smtClean="0"/>
          </a:p>
          <a:p>
            <a:pPr marL="457200" lvl="0" indent="-457200" algn="just">
              <a:spcBef>
                <a:spcPct val="20000"/>
              </a:spcBef>
              <a:buAutoNum type="arabicPeriod"/>
              <a:defRPr/>
            </a:pPr>
            <a:endParaRPr lang="en-US" sz="2400" b="1" i="1" dirty="0" smtClean="0"/>
          </a:p>
          <a:p>
            <a:pPr marL="457200" lvl="0" indent="-457200" algn="just">
              <a:spcBef>
                <a:spcPct val="20000"/>
              </a:spcBef>
              <a:buAutoNum type="arabicPeriod"/>
              <a:defRPr/>
            </a:pP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31549" t="66031" r="28991" b="28248"/>
          <a:stretch>
            <a:fillRect/>
          </a:stretch>
        </p:blipFill>
        <p:spPr bwMode="auto">
          <a:xfrm>
            <a:off x="1259632" y="476672"/>
            <a:ext cx="6749160" cy="7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140968"/>
            <a:ext cx="1695450" cy="3619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67544" y="1700808"/>
            <a:ext cx="856895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Итак, по условию задачи: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 таком случае, получаем уравнение: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 дальнейшем решение осуществляется следующим образом:</a:t>
            </a:r>
          </a:p>
          <a:p>
            <a:pPr marL="457200" lvl="0" indent="-457200" algn="just">
              <a:spcBef>
                <a:spcPct val="20000"/>
              </a:spcBef>
              <a:defRPr/>
            </a:pPr>
            <a:endParaRPr lang="en-US" sz="2400" b="1" i="1" dirty="0" smtClean="0"/>
          </a:p>
          <a:p>
            <a:pPr marL="457200" lvl="0" indent="-4572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457200" lvl="0" indent="-457200" algn="just">
              <a:spcBef>
                <a:spcPct val="20000"/>
              </a:spcBef>
              <a:defRPr/>
            </a:pPr>
            <a:r>
              <a:rPr lang="ru-RU" sz="2400" b="1" dirty="0" smtClean="0"/>
              <a:t>Дискриминант этого уравнения положителен, уравнение имеет корни. </a:t>
            </a: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 l="31549" t="66031" r="28991" b="28248"/>
          <a:stretch>
            <a:fillRect/>
          </a:stretch>
        </p:blipFill>
        <p:spPr bwMode="auto">
          <a:xfrm>
            <a:off x="1259632" y="476672"/>
            <a:ext cx="6749160" cy="7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772816"/>
            <a:ext cx="1695450" cy="36195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204864"/>
            <a:ext cx="5905500" cy="3619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068960"/>
            <a:ext cx="2657475" cy="361950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933056"/>
            <a:ext cx="518160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67544" y="1700808"/>
            <a:ext cx="856895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По отдельности корни искать не будем.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Вспомним теорему Виета: сумма корней равна второму коэффициенту квадратного уравнения, взятому с противоположным знаком. Второй коэффициент уравнения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Равен (–1), значит сумма корней равна 1. Это и есть сумма абсцисс точек касания.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1.</a:t>
            </a:r>
            <a:endParaRPr lang="en-US" sz="2400" b="1" u="sng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31549" t="66031" r="28991" b="28248"/>
          <a:stretch>
            <a:fillRect/>
          </a:stretch>
        </p:blipFill>
        <p:spPr bwMode="auto">
          <a:xfrm>
            <a:off x="1259632" y="476672"/>
            <a:ext cx="6749160" cy="7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645024"/>
            <a:ext cx="1952625" cy="36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404664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Б11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Найти производную функции.</a:t>
            </a:r>
            <a:endParaRPr lang="ru-RU" sz="2400" b="1" dirty="0" smtClean="0">
              <a:solidFill>
                <a:schemeClr val="dk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Приравнять функцию и ее производную. 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Доказать, что полученное уравнение имеет корни. 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4. Сумму корней найти по теореме Виета.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549" t="66031" r="28991" b="28248"/>
          <a:stretch>
            <a:fillRect/>
          </a:stretch>
        </p:blipFill>
        <p:spPr bwMode="auto">
          <a:xfrm>
            <a:off x="1259632" y="1340768"/>
            <a:ext cx="6749160" cy="7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5328592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А теперь решите самостоятельно аналог </a:t>
            </a:r>
            <a:br>
              <a:rPr lang="ru-RU" sz="3100" b="1" dirty="0" smtClean="0"/>
            </a:br>
            <a:r>
              <a:rPr lang="ru-RU" sz="3100" b="1" dirty="0" smtClean="0"/>
              <a:t>задачи Б11: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Решение </a:t>
            </a:r>
            <a:r>
              <a:rPr lang="ru-RU" sz="2200" dirty="0" smtClean="0"/>
              <a:t>на следующем кадре. </a:t>
            </a:r>
            <a:br>
              <a:rPr lang="ru-RU" sz="2200" dirty="0" smtClean="0"/>
            </a:br>
            <a:r>
              <a:rPr lang="ru-RU" sz="2200" dirty="0" smtClean="0"/>
              <a:t>Сверьте свой ответ. </a:t>
            </a:r>
            <a:br>
              <a:rPr lang="ru-RU" sz="2200" dirty="0" smtClean="0"/>
            </a:br>
            <a:r>
              <a:rPr lang="ru-RU" sz="2200" dirty="0" smtClean="0"/>
              <a:t>Если ответ не совпал, законспектируйте решение, разберите его и воспроизведите на память! </a:t>
            </a:r>
            <a:endParaRPr lang="ru-RU" sz="2200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6054" t="73830" r="11645" b="19581"/>
          <a:stretch>
            <a:fillRect/>
          </a:stretch>
        </p:blipFill>
        <p:spPr bwMode="auto">
          <a:xfrm>
            <a:off x="251520" y="2636912"/>
            <a:ext cx="8499851" cy="54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Логарифм</a:t>
            </a:r>
            <a:r>
              <a:rPr lang="ru-RU" sz="2400" dirty="0" smtClean="0"/>
              <a:t> </a:t>
            </a:r>
            <a:r>
              <a:rPr lang="ru-RU" sz="2400" b="1" dirty="0" smtClean="0"/>
              <a:t>— это показатель степени, в которую надо возвести основание, чтобы получить число, стоящее под знаком.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Здесь в записи логарифма: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– логарифм,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подлогарифмическое</a:t>
            </a:r>
            <a:r>
              <a:rPr lang="ru-RU" sz="2400" b="1" dirty="0" smtClean="0"/>
              <a:t> выражение, </a:t>
            </a:r>
            <a:r>
              <a:rPr lang="en-US" sz="2400" b="1" i="1" dirty="0" smtClean="0"/>
              <a:t>a</a:t>
            </a:r>
            <a:r>
              <a:rPr lang="ru-RU" sz="2400" b="1" dirty="0" smtClean="0"/>
              <a:t> – основание логарифма.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В записи степени: </a:t>
            </a:r>
            <a:r>
              <a:rPr lang="ru-RU" sz="2400" b="1" i="1" dirty="0" err="1" smtClean="0"/>
              <a:t>х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–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показатель</a:t>
            </a:r>
            <a:r>
              <a:rPr lang="ru-RU" sz="2400" b="1" i="1" dirty="0" smtClean="0"/>
              <a:t>, </a:t>
            </a:r>
            <a:r>
              <a:rPr lang="en-US" sz="2400" b="1" i="1" dirty="0" smtClean="0"/>
              <a:t>a</a:t>
            </a:r>
            <a:r>
              <a:rPr lang="ru-RU" sz="2400" b="1" dirty="0" smtClean="0"/>
              <a:t> – основание степени,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</a:t>
            </a:r>
            <a:r>
              <a:rPr lang="ru-RU" sz="2400" b="1" dirty="0" smtClean="0"/>
              <a:t>– степень.</a:t>
            </a:r>
          </a:p>
          <a:p>
            <a:pPr algn="just">
              <a:buNone/>
            </a:pPr>
            <a:r>
              <a:rPr lang="ru-RU" sz="2400" b="1" dirty="0" smtClean="0"/>
              <a:t>Область существования логарифма: </a:t>
            </a:r>
            <a:r>
              <a:rPr lang="en-US" sz="2400" b="1" i="1" dirty="0" smtClean="0"/>
              <a:t>a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&gt; 0, a </a:t>
            </a:r>
            <a:r>
              <a:rPr lang="en-US" sz="2400" b="1" i="1" dirty="0" smtClean="0">
                <a:sym typeface="Symbol"/>
              </a:rPr>
              <a:t> </a:t>
            </a:r>
            <a:r>
              <a:rPr lang="en-US" sz="2400" b="1" dirty="0" smtClean="0">
                <a:sym typeface="Symbol"/>
              </a:rPr>
              <a:t>1</a:t>
            </a:r>
            <a:r>
              <a:rPr lang="en-US" sz="2400" b="1" i="1" dirty="0" smtClean="0">
                <a:sym typeface="Symbol"/>
              </a:rPr>
              <a:t>, </a:t>
            </a:r>
            <a:r>
              <a:rPr lang="en-US" sz="2400" b="1" i="1" dirty="0" smtClean="0"/>
              <a:t>b &gt; 0.</a:t>
            </a: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 l="33489" t="64818" r="28846" b="24952"/>
          <a:stretch>
            <a:fillRect/>
          </a:stretch>
        </p:blipFill>
        <p:spPr bwMode="auto">
          <a:xfrm>
            <a:off x="2771800" y="2708920"/>
            <a:ext cx="3385471" cy="69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dirty="0" smtClean="0"/>
              <a:t>Задача Б11.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6054" t="73830" r="11645" b="19581"/>
          <a:stretch>
            <a:fillRect/>
          </a:stretch>
        </p:blipFill>
        <p:spPr bwMode="auto">
          <a:xfrm>
            <a:off x="611560" y="836712"/>
            <a:ext cx="79928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772816"/>
            <a:ext cx="1695450" cy="361950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3067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204864"/>
            <a:ext cx="6238875" cy="2971800"/>
          </a:xfrm>
          <a:prstGeom prst="rect">
            <a:avLst/>
          </a:prstGeom>
          <a:noFill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5517232"/>
            <a:ext cx="1331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</a:rPr>
              <a:t>Ответ: </a:t>
            </a:r>
            <a:r>
              <a:rPr lang="ru-RU" sz="2400" b="1" u="sng" dirty="0" smtClean="0">
                <a:solidFill>
                  <a:schemeClr val="dk1"/>
                </a:solidFill>
              </a:rPr>
              <a:t>2.</a:t>
            </a:r>
            <a:endParaRPr lang="ru-RU" sz="2400" u="sng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348880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Занятие № 4 завершено!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/>
              <a:t>Примеры вычисления логарифмов: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Обратите внимание: логарифм отрицателен тогда, когда основание и </a:t>
            </a:r>
            <a:r>
              <a:rPr lang="ru-RU" sz="2400" b="1" dirty="0" err="1" smtClean="0"/>
              <a:t>подлогарфимическое</a:t>
            </a:r>
            <a:r>
              <a:rPr lang="ru-RU" sz="2400" b="1" dirty="0" smtClean="0"/>
              <a:t> выражение расположены по разные стороны от 1.</a:t>
            </a:r>
          </a:p>
          <a:p>
            <a:pPr algn="just">
              <a:buNone/>
            </a:pPr>
            <a:r>
              <a:rPr lang="ru-RU" sz="2400" b="1" dirty="0" smtClean="0"/>
              <a:t>Логарифм положителен тогда, когда основание и </a:t>
            </a:r>
            <a:r>
              <a:rPr lang="ru-RU" sz="2400" b="1" dirty="0" err="1" smtClean="0"/>
              <a:t>подлогарфимическое</a:t>
            </a:r>
            <a:r>
              <a:rPr lang="ru-RU" sz="2400" b="1" dirty="0" smtClean="0"/>
              <a:t> выражение расположены по одну сторону от 1.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>
            <a:lum contrast="10000"/>
          </a:blip>
          <a:srcRect l="21573" t="27903" r="43402" b="47834"/>
          <a:stretch>
            <a:fillRect/>
          </a:stretch>
        </p:blipFill>
        <p:spPr bwMode="auto">
          <a:xfrm>
            <a:off x="3131840" y="1916832"/>
            <a:ext cx="33843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Вычислите </a:t>
            </a:r>
            <a:r>
              <a:rPr lang="ru-RU" sz="2400" b="1" dirty="0" smtClean="0"/>
              <a:t>самостоятельно следующие логарифмы:</a:t>
            </a:r>
          </a:p>
          <a:p>
            <a:pPr algn="just">
              <a:buNone/>
            </a:pPr>
            <a:endParaRPr lang="ru-RU" sz="2400" b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15614" t="22704" r="36045" b="28984"/>
          <a:stretch>
            <a:fillRect/>
          </a:stretch>
        </p:blipFill>
        <p:spPr bwMode="auto">
          <a:xfrm>
            <a:off x="2483768" y="2564904"/>
            <a:ext cx="450352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Проверьте ответы: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6;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2;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-1;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-2;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2;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1/2;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2;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3/2;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6 + 2 = 8</a:t>
            </a:r>
          </a:p>
          <a:p>
            <a:pPr marL="457200" indent="-457200" algn="just">
              <a:buNone/>
            </a:pPr>
            <a:endParaRPr lang="ru-RU" sz="2400" b="1" dirty="0" smtClean="0"/>
          </a:p>
          <a:p>
            <a:pPr marL="457200" indent="-457200" algn="just">
              <a:buAutoNum type="arabicParenR"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Теперь обратимся к решению задачи А8.</a:t>
            </a:r>
          </a:p>
          <a:p>
            <a:pPr algn="just">
              <a:buNone/>
            </a:pPr>
            <a:r>
              <a:rPr lang="ru-RU" sz="2400" b="1" dirty="0" smtClean="0"/>
              <a:t>Графическое решение допускается для уравнений, в которых  имеются монотонные функции (возрастающие или убывающие). Этот способ связан с ПОДБОРОМ корней.</a:t>
            </a:r>
          </a:p>
          <a:p>
            <a:pPr algn="just">
              <a:buNone/>
            </a:pPr>
            <a:r>
              <a:rPr lang="ru-RU" sz="2400" b="1" dirty="0" smtClean="0"/>
              <a:t>Поступим следующим образом. Проверим, принадлежит ли корень первому промежутку (0, 1). Положим, что это так, тогда оценим правую часть:</a:t>
            </a:r>
          </a:p>
          <a:p>
            <a:pPr algn="just">
              <a:buNone/>
            </a:pPr>
            <a:endParaRPr lang="ru-RU" sz="2400" b="1" dirty="0" smtClean="0"/>
          </a:p>
          <a:p>
            <a:pPr marL="457200" indent="-457200" algn="just">
              <a:buNone/>
            </a:pPr>
            <a:endParaRPr lang="ru-RU" sz="2400" b="1" dirty="0" smtClean="0"/>
          </a:p>
          <a:p>
            <a:pPr marL="457200" indent="-457200" algn="just">
              <a:buAutoNum type="arabicParenR"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549" t="50607" r="28991" b="42805"/>
          <a:stretch>
            <a:fillRect/>
          </a:stretch>
        </p:blipFill>
        <p:spPr bwMode="auto">
          <a:xfrm>
            <a:off x="683568" y="4046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725144"/>
            <a:ext cx="3067050" cy="16287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1407</Words>
  <Application>Microsoft Office PowerPoint</Application>
  <PresentationFormat>Экран (4:3)</PresentationFormat>
  <Paragraphs>356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 Бийский технологический институт  ПОДГОТОВИТЕЛЬНЫЕ КУРСЫ  МАТЕМАТИКА</vt:lpstr>
      <vt:lpstr>Автор курса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Приступаем к решению задачи А9</vt:lpstr>
      <vt:lpstr>  </vt:lpstr>
      <vt:lpstr>  </vt:lpstr>
      <vt:lpstr>  </vt:lpstr>
      <vt:lpstr>  </vt:lpstr>
      <vt:lpstr>  </vt:lpstr>
      <vt:lpstr>Презентация PowerPoint</vt:lpstr>
      <vt:lpstr>Приступаем к решению задачи А12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Приступаем к решению задачи А12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Переходим к рассмотрению  задачи А10</vt:lpstr>
      <vt:lpstr>Презентация PowerPoint</vt:lpstr>
      <vt:lpstr>Презентация PowerPoint</vt:lpstr>
      <vt:lpstr>Те</vt:lpstr>
      <vt:lpstr>Те</vt:lpstr>
      <vt:lpstr>Презентация PowerPoint</vt:lpstr>
      <vt:lpstr>А теперь решите самостоятельно аналог  задачи А10:     Решение на следующем кадре.  Сверьте свой ответ.  Если ответ не совпал, законспектируйте решение, разберите его и воспроизведите на память! </vt:lpstr>
      <vt:lpstr>Задача А10  </vt:lpstr>
      <vt:lpstr>Переходим к рассмотрению  задачи Б11</vt:lpstr>
      <vt:lpstr>Презентация PowerPoint</vt:lpstr>
      <vt:lpstr>Презентация PowerPoint</vt:lpstr>
      <vt:lpstr>Презентация PowerPoint</vt:lpstr>
      <vt:lpstr>Презентация PowerPoint</vt:lpstr>
      <vt:lpstr>А теперь решите самостоятельно аналог  задачи Б11:    Решение на следующем кадре.  Сверьте свой ответ.  Если ответ не совпал, законспектируйте решение, разберите его и воспроизведите на память! </vt:lpstr>
      <vt:lpstr>Задача Б11.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Бийский технологический институт  ПОДГОТОВИТЕЛЬНЫЕ КУРСЫ  МАТЕМАТИКА</dc:title>
  <dc:creator>User</dc:creator>
  <cp:lastModifiedBy>TerSer</cp:lastModifiedBy>
  <cp:revision>132</cp:revision>
  <dcterms:created xsi:type="dcterms:W3CDTF">2020-07-03T12:10:37Z</dcterms:created>
  <dcterms:modified xsi:type="dcterms:W3CDTF">2020-07-08T03:49:26Z</dcterms:modified>
</cp:coreProperties>
</file>