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316" r:id="rId3"/>
    <p:sldId id="301" r:id="rId4"/>
    <p:sldId id="264" r:id="rId5"/>
    <p:sldId id="266" r:id="rId6"/>
    <p:sldId id="354" r:id="rId7"/>
    <p:sldId id="418" r:id="rId8"/>
    <p:sldId id="389" r:id="rId9"/>
    <p:sldId id="358" r:id="rId10"/>
    <p:sldId id="359" r:id="rId11"/>
    <p:sldId id="328" r:id="rId12"/>
    <p:sldId id="419" r:id="rId13"/>
    <p:sldId id="420" r:id="rId14"/>
    <p:sldId id="421" r:id="rId15"/>
    <p:sldId id="364" r:id="rId16"/>
    <p:sldId id="329" r:id="rId17"/>
    <p:sldId id="422" r:id="rId18"/>
    <p:sldId id="423" r:id="rId19"/>
    <p:sldId id="424" r:id="rId20"/>
    <p:sldId id="425" r:id="rId21"/>
    <p:sldId id="426" r:id="rId22"/>
    <p:sldId id="406" r:id="rId23"/>
    <p:sldId id="278" r:id="rId24"/>
    <p:sldId id="427" r:id="rId25"/>
    <p:sldId id="428" r:id="rId26"/>
    <p:sldId id="430" r:id="rId27"/>
    <p:sldId id="429" r:id="rId28"/>
    <p:sldId id="431" r:id="rId29"/>
    <p:sldId id="378" r:id="rId30"/>
    <p:sldId id="434" r:id="rId31"/>
    <p:sldId id="379" r:id="rId32"/>
    <p:sldId id="380" r:id="rId33"/>
    <p:sldId id="432" r:id="rId34"/>
    <p:sldId id="433" r:id="rId35"/>
    <p:sldId id="384" r:id="rId36"/>
    <p:sldId id="385" r:id="rId37"/>
    <p:sldId id="435" r:id="rId38"/>
    <p:sldId id="436" r:id="rId39"/>
    <p:sldId id="437" r:id="rId40"/>
    <p:sldId id="438" r:id="rId41"/>
    <p:sldId id="388" r:id="rId42"/>
    <p:sldId id="32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1116E-EB14-45E1-BB7F-DA4014086239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B1BC0-DB43-434A-90F3-58DA2C61E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50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B1BC0-DB43-434A-90F3-58DA2C61EC3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AF36-A530-44CA-8A53-08283A12E09F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DCB8-B3BD-4FE5-A51A-FDE542285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8134672" cy="2907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Бийский</a:t>
            </a:r>
            <a:r>
              <a:rPr lang="ru-RU" dirty="0" smtClean="0"/>
              <a:t> технологический институт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ПОДГОТОВИТЕЛЬНЫЕ КУРСЫ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97152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Занятие № 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Приступаем к решению задачи Б14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0302" t="80243" r="29249" b="13166"/>
          <a:stretch>
            <a:fillRect/>
          </a:stretch>
        </p:blipFill>
        <p:spPr bwMode="auto">
          <a:xfrm>
            <a:off x="875721" y="2947086"/>
            <a:ext cx="7392558" cy="96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Найдем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lang="ru-RU" sz="2400" b="1" dirty="0" smtClean="0"/>
              <a:t> общей точки графиков функций.</a:t>
            </a: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441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0302" t="80243" r="29249" b="13166"/>
          <a:stretch>
            <a:fillRect/>
          </a:stretch>
        </p:blipFill>
        <p:spPr bwMode="auto">
          <a:xfrm>
            <a:off x="755576" y="620688"/>
            <a:ext cx="7392558" cy="96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414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414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420888"/>
            <a:ext cx="3276600" cy="3686175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14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условию абсцисса отрицательна: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Решим неравенство.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Найдем нули числителя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+ 5 = 0,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-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Найдем нули знаменателя </a:t>
            </a:r>
            <a:r>
              <a:rPr lang="en-US" sz="2400" b="1" dirty="0" smtClean="0"/>
              <a:t>: </a:t>
            </a:r>
            <a:r>
              <a:rPr lang="en-US" sz="2400" b="1" i="1" dirty="0" smtClean="0"/>
              <a:t>a</a:t>
            </a:r>
            <a:r>
              <a:rPr lang="en-US" sz="2400" b="1" dirty="0" smtClean="0"/>
              <a:t> = 0.</a:t>
            </a:r>
            <a:endParaRPr lang="ru-RU" sz="2400" b="1" dirty="0" smtClean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Построим кривую знаков неравенства, учитывая, что на крайнем правом промежутке это + (отношение старшего коэффициента числителя 1 к старшему коэффициенту знаменателя 2).</a:t>
            </a:r>
            <a:endParaRPr lang="en-US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0302" t="80243" r="29249" b="13166"/>
          <a:stretch>
            <a:fillRect/>
          </a:stretch>
        </p:blipFill>
        <p:spPr bwMode="auto">
          <a:xfrm>
            <a:off x="755576" y="620688"/>
            <a:ext cx="7392558" cy="96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492896"/>
            <a:ext cx="1447800" cy="69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988840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Решением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неравенства для переменной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является промежуток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lang="ru-RU" sz="2400" b="1" dirty="0" smtClean="0"/>
              <a:t>–2,5</a:t>
            </a:r>
            <a:r>
              <a:rPr lang="en-US" sz="2400" b="1" dirty="0" smtClean="0"/>
              <a:t>, 0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Ему принадлежат целые числа </a:t>
            </a:r>
            <a:r>
              <a:rPr lang="ru-RU" sz="2400" b="1" dirty="0" smtClean="0"/>
              <a:t>–2,  –1.</a:t>
            </a: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baseline="0" dirty="0" smtClean="0"/>
              <a:t>Наименьшее целое значение </a:t>
            </a:r>
            <a:r>
              <a:rPr lang="ru-RU" sz="2400" b="1" i="1" dirty="0" err="1" smtClean="0"/>
              <a:t>х</a:t>
            </a:r>
            <a:r>
              <a:rPr lang="ru-RU" sz="2400" b="1" dirty="0" smtClean="0"/>
              <a:t> из этого промежутка равно   –2.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 </a:t>
            </a:r>
            <a:r>
              <a:rPr kumimoji="0" lang="ru-RU" sz="24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0302" t="80243" r="29249" b="13166"/>
          <a:stretch>
            <a:fillRect/>
          </a:stretch>
        </p:blipFill>
        <p:spPr bwMode="auto">
          <a:xfrm>
            <a:off x="755576" y="620688"/>
            <a:ext cx="7392558" cy="96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2123728" y="2852936"/>
            <a:ext cx="48245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347864" y="278092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ольцо 10"/>
          <p:cNvSpPr/>
          <p:nvPr/>
        </p:nvSpPr>
        <p:spPr>
          <a:xfrm>
            <a:off x="5076056" y="2780928"/>
            <a:ext cx="216024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2996952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–2,5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29969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0</a:t>
            </a:r>
            <a:endParaRPr lang="ru-RU" sz="2400" dirty="0"/>
          </a:p>
        </p:txBody>
      </p:sp>
      <p:sp>
        <p:nvSpPr>
          <p:cNvPr id="14" name="Плюс 13"/>
          <p:cNvSpPr/>
          <p:nvPr/>
        </p:nvSpPr>
        <p:spPr>
          <a:xfrm>
            <a:off x="5436096" y="2348880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2699792" y="2348880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4067944" y="2348880"/>
            <a:ext cx="360040" cy="2880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2852936"/>
            <a:ext cx="151216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764704"/>
            <a:ext cx="74888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Б14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</a:p>
          <a:p>
            <a:pPr algn="ctr"/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Приравнять функции, выразить</a:t>
            </a:r>
            <a:r>
              <a:rPr lang="en-US" sz="2400" b="1" dirty="0" smtClean="0"/>
              <a:t> </a:t>
            </a:r>
            <a:r>
              <a:rPr lang="ru-RU" sz="2400" b="1" dirty="0" smtClean="0"/>
              <a:t>через</a:t>
            </a:r>
            <a:r>
              <a:rPr lang="en-US" sz="2400" b="1" dirty="0" smtClean="0"/>
              <a:t> </a:t>
            </a:r>
            <a:r>
              <a:rPr lang="ru-RU" sz="2400" b="1" dirty="0" smtClean="0"/>
              <a:t>параметр  </a:t>
            </a:r>
            <a:r>
              <a:rPr lang="en-US" sz="2400" b="1" i="1" dirty="0" smtClean="0"/>
              <a:t>a</a:t>
            </a:r>
            <a:r>
              <a:rPr lang="ru-RU" sz="2400" b="1" dirty="0" smtClean="0"/>
              <a:t> переменную </a:t>
            </a:r>
            <a:r>
              <a:rPr lang="en-US" sz="2400" b="1" i="1" dirty="0" smtClean="0"/>
              <a:t>x</a:t>
            </a:r>
            <a:r>
              <a:rPr lang="ru-RU" sz="2400" b="1" dirty="0" smtClean="0">
                <a:solidFill>
                  <a:schemeClr val="dk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Решить относительно </a:t>
            </a:r>
            <a:r>
              <a:rPr lang="en-US" sz="2400" b="1" i="1" dirty="0" smtClean="0"/>
              <a:t>a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неравенство</a:t>
            </a:r>
            <a:r>
              <a:rPr lang="en-US" sz="2400" b="1" i="1" dirty="0" smtClean="0"/>
              <a:t> x </a:t>
            </a:r>
            <a:r>
              <a:rPr lang="en-US" sz="2400" b="1" dirty="0" smtClean="0"/>
              <a:t>&lt; 0</a:t>
            </a:r>
            <a:r>
              <a:rPr lang="ru-RU" sz="2400" b="1" i="1" dirty="0" smtClean="0"/>
              <a:t> </a:t>
            </a:r>
            <a:r>
              <a:rPr lang="ru-RU" sz="2400" b="1" dirty="0" smtClean="0">
                <a:solidFill>
                  <a:schemeClr val="dk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Найти наименьшее целое </a:t>
            </a:r>
            <a:r>
              <a:rPr lang="en-US" sz="2400" b="1" i="1" dirty="0" smtClean="0"/>
              <a:t>a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из этого промежутка</a:t>
            </a:r>
            <a:r>
              <a:rPr lang="ru-RU" sz="2400" b="1" dirty="0" smtClean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0302" t="80243" r="29249" b="13166"/>
          <a:stretch>
            <a:fillRect/>
          </a:stretch>
        </p:blipFill>
        <p:spPr bwMode="auto">
          <a:xfrm>
            <a:off x="971600" y="1250265"/>
            <a:ext cx="7392558" cy="96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Приступаем к решению задачи Б12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1688" t="71750" r="29256" b="23741"/>
          <a:stretch>
            <a:fillRect/>
          </a:stretch>
        </p:blipFill>
        <p:spPr bwMode="auto">
          <a:xfrm>
            <a:off x="1182663" y="3115962"/>
            <a:ext cx="6778673" cy="62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90674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95536" y="1830834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Найдем координаты векторов, для чего из координат конца будем вычитать координаты начала</a:t>
            </a:r>
            <a:r>
              <a:rPr lang="ru-RU" sz="2400" b="1" dirty="0" smtClean="0"/>
              <a:t>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1971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2" cstate="print"/>
          <a:srcRect l="31688" t="71750" r="29256" b="23741"/>
          <a:stretch>
            <a:fillRect/>
          </a:stretch>
        </p:blipFill>
        <p:spPr bwMode="auto">
          <a:xfrm>
            <a:off x="1259632" y="692696"/>
            <a:ext cx="6778673" cy="62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780928"/>
            <a:ext cx="4838700" cy="178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90674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30834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Зная координаты векторов, составим из них нужную сумму и разность (для этого складываются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или вычитаются соответствующие координаты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1688" t="71750" r="29256" b="23741"/>
          <a:stretch>
            <a:fillRect/>
          </a:stretch>
        </p:blipFill>
        <p:spPr bwMode="auto">
          <a:xfrm>
            <a:off x="1259632" y="692696"/>
            <a:ext cx="6778673" cy="62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164"/>
          <a:stretch>
            <a:fillRect/>
          </a:stretch>
        </p:blipFill>
        <p:spPr bwMode="auto">
          <a:xfrm>
            <a:off x="1259632" y="2996952"/>
            <a:ext cx="6496050" cy="1581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90674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30834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noProof="0" dirty="0" smtClean="0"/>
              <a:t>Найдем скалярное произведение – сумма произведений соответствующих координат: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noProof="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noProof="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noProof="0" dirty="0" smtClean="0"/>
              <a:t>Ответ: </a:t>
            </a:r>
            <a:r>
              <a:rPr lang="ru-RU" sz="2400" b="1" u="sng" noProof="0" dirty="0" smtClean="0"/>
              <a:t>14.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1688" t="71750" r="29256" b="23741"/>
          <a:stretch>
            <a:fillRect/>
          </a:stretch>
        </p:blipFill>
        <p:spPr bwMode="auto">
          <a:xfrm>
            <a:off x="1259632" y="692696"/>
            <a:ext cx="6778673" cy="62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625"/>
          <a:stretch>
            <a:fillRect/>
          </a:stretch>
        </p:blipFill>
        <p:spPr bwMode="auto">
          <a:xfrm>
            <a:off x="1403648" y="3284984"/>
            <a:ext cx="6296025" cy="1163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74888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Б12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Найти координаты векторов</a:t>
            </a:r>
            <a:r>
              <a:rPr lang="ru-RU" sz="2400" b="1" dirty="0" smtClean="0">
                <a:solidFill>
                  <a:schemeClr val="dk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Найти координаты суммы и разности векторов.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Вычислить скалярное произведение.</a:t>
            </a:r>
            <a:endParaRPr lang="en-US" sz="2400" b="1" i="1" dirty="0" smtClean="0">
              <a:solidFill>
                <a:schemeClr val="dk1"/>
              </a:solidFill>
            </a:endParaRPr>
          </a:p>
          <a:p>
            <a:pPr algn="just"/>
            <a:endParaRPr lang="ru-RU" sz="2400" b="1" dirty="0" smtClean="0">
              <a:solidFill>
                <a:schemeClr val="dk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688" t="71750" r="29256" b="23741"/>
          <a:stretch>
            <a:fillRect/>
          </a:stretch>
        </p:blipFill>
        <p:spPr bwMode="auto">
          <a:xfrm>
            <a:off x="1259632" y="1628800"/>
            <a:ext cx="6778673" cy="62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курса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Преподаватель кафедры естественнонаучных дисциплин </a:t>
            </a:r>
            <a:r>
              <a:rPr lang="ru-RU" dirty="0" err="1" smtClean="0"/>
              <a:t>Бийского</a:t>
            </a:r>
            <a:r>
              <a:rPr lang="ru-RU" dirty="0" smtClean="0"/>
              <a:t> технологического института </a:t>
            </a:r>
            <a:r>
              <a:rPr lang="ru-RU" dirty="0" err="1" smtClean="0"/>
              <a:t>АлтГТУ</a:t>
            </a:r>
            <a:r>
              <a:rPr lang="ru-RU" dirty="0" smtClean="0"/>
              <a:t>, кандидат физико-математических наук, доцент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err="1" smtClean="0"/>
              <a:t>Тушкина</a:t>
            </a: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 smtClean="0"/>
              <a:t>Татьяна Михайловна</a:t>
            </a:r>
          </a:p>
          <a:p>
            <a:endParaRPr lang="ru-RU" dirty="0"/>
          </a:p>
        </p:txBody>
      </p:sp>
      <p:pic>
        <p:nvPicPr>
          <p:cNvPr id="4" name="Рисунок 3" descr="IMG-20190902-WA0001.jpg"/>
          <p:cNvPicPr>
            <a:picLocks noChangeAspect="1"/>
          </p:cNvPicPr>
          <p:nvPr/>
        </p:nvPicPr>
        <p:blipFill>
          <a:blip r:embed="rId2" cstate="print"/>
          <a:srcRect l="18268" t="22700" r="14533" b="27951"/>
          <a:stretch>
            <a:fillRect/>
          </a:stretch>
        </p:blipFill>
        <p:spPr>
          <a:xfrm>
            <a:off x="1043608" y="2924944"/>
            <a:ext cx="2592288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5328592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А теперь решите самостоятельно аналог </a:t>
            </a:r>
            <a:br>
              <a:rPr lang="ru-RU" sz="3100" b="1" dirty="0" smtClean="0"/>
            </a:br>
            <a:r>
              <a:rPr lang="ru-RU" sz="3100" b="1" dirty="0" smtClean="0"/>
              <a:t>задачи Б12: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Решение </a:t>
            </a:r>
            <a:r>
              <a:rPr lang="ru-RU" sz="2200" dirty="0" smtClean="0"/>
              <a:t>на следующем кадре. </a:t>
            </a:r>
            <a:br>
              <a:rPr lang="ru-RU" sz="2200" dirty="0" smtClean="0"/>
            </a:br>
            <a:r>
              <a:rPr lang="ru-RU" sz="2200" dirty="0" smtClean="0"/>
              <a:t>Сверьте свой ответ. </a:t>
            </a:r>
            <a:br>
              <a:rPr lang="ru-RU" sz="2200" dirty="0" smtClean="0"/>
            </a:br>
            <a:r>
              <a:rPr lang="ru-RU" sz="2200" dirty="0" smtClean="0"/>
              <a:t>Если ответ не совпал, законспектируйте решение, разберите его и воспроизведите на память! </a:t>
            </a:r>
            <a:endParaRPr lang="ru-RU" sz="22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3259" t="58406" r="8356" b="35008"/>
          <a:stretch>
            <a:fillRect/>
          </a:stretch>
        </p:blipFill>
        <p:spPr bwMode="auto">
          <a:xfrm>
            <a:off x="323528" y="2636912"/>
            <a:ext cx="8585350" cy="57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90674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95536" y="1830834"/>
            <a:ext cx="828092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u="sng" noProof="0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 l="13259" t="58406" r="8356" b="35008"/>
          <a:stretch>
            <a:fillRect/>
          </a:stretch>
        </p:blipFill>
        <p:spPr bwMode="auto">
          <a:xfrm>
            <a:off x="539552" y="620688"/>
            <a:ext cx="79208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628800"/>
            <a:ext cx="5124450" cy="43243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36182" y="5877272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54.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Приступаем к решению задачи Б13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1134" t="76257" r="28972" b="19237"/>
          <a:stretch>
            <a:fillRect/>
          </a:stretch>
        </p:blipFill>
        <p:spPr bwMode="auto">
          <a:xfrm>
            <a:off x="508273" y="3062416"/>
            <a:ext cx="8127453" cy="73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700808"/>
            <a:ext cx="85689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Построим четырехугольник в системе координат: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  <a:defRPr/>
            </a:pPr>
            <a:endParaRPr lang="ru-RU" sz="2400" b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400" b="1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31134" t="76257" r="28972" b="19237"/>
          <a:stretch>
            <a:fillRect/>
          </a:stretch>
        </p:blipFill>
        <p:spPr bwMode="auto">
          <a:xfrm>
            <a:off x="539552" y="476672"/>
            <a:ext cx="8127453" cy="73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702521"/>
            <a:ext cx="35052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17032"/>
            <a:ext cx="34956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31134" t="76257" r="28972" b="19237"/>
          <a:stretch>
            <a:fillRect/>
          </a:stretch>
        </p:blipFill>
        <p:spPr bwMode="auto">
          <a:xfrm>
            <a:off x="539552" y="476672"/>
            <a:ext cx="8127453" cy="73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155679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Площадь четырехугольника найдем как разность площадей «опоясывающего» прямоугольника (светло-зеленого) и четырех треугольников (помечены на рисунке цифрами 1, 2, 3, 4).  Площадь опоясывающего четырехугольника равна </a:t>
            </a:r>
            <a:r>
              <a:rPr lang="ru-RU" sz="2400" b="1" dirty="0" err="1" smtClean="0"/>
              <a:t>проивзедению</a:t>
            </a:r>
            <a:r>
              <a:rPr lang="ru-RU" sz="2400" b="1" dirty="0" smtClean="0"/>
              <a:t> ширины и высоты: 8 </a:t>
            </a:r>
            <a:r>
              <a:rPr lang="ru-RU" sz="2400" b="1" dirty="0" smtClean="0">
                <a:sym typeface="Symbol"/>
              </a:rPr>
              <a:t>7 = 56.</a:t>
            </a:r>
            <a:r>
              <a:rPr lang="ru-RU" sz="2400" b="1" dirty="0" smtClean="0"/>
              <a:t>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645024"/>
            <a:ext cx="35052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31134" t="76257" r="28972" b="19237"/>
          <a:stretch>
            <a:fillRect/>
          </a:stretch>
        </p:blipFill>
        <p:spPr bwMode="auto">
          <a:xfrm>
            <a:off x="539552" y="476672"/>
            <a:ext cx="8127453" cy="73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55679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Площадь первого треугольника (помечен серой стрелкой на рисунке) равна </a:t>
            </a:r>
            <a:r>
              <a:rPr lang="ru-RU" sz="2400" b="1" dirty="0" err="1" smtClean="0"/>
              <a:t>полупроизведению</a:t>
            </a:r>
            <a:r>
              <a:rPr lang="ru-RU" sz="2400" b="1" dirty="0" smtClean="0"/>
              <a:t> катетов :  1/2</a:t>
            </a:r>
            <a:r>
              <a:rPr lang="ru-RU" sz="2400" b="1" dirty="0" smtClean="0">
                <a:sym typeface="Symbol"/>
              </a:rPr>
              <a:t>  </a:t>
            </a:r>
            <a:r>
              <a:rPr lang="ru-RU" sz="2400" b="1" dirty="0" smtClean="0"/>
              <a:t>3 </a:t>
            </a:r>
            <a:r>
              <a:rPr lang="ru-RU" sz="2400" b="1" dirty="0" smtClean="0">
                <a:sym typeface="Symbol"/>
              </a:rPr>
              <a:t>3 =     = 4,5.</a:t>
            </a:r>
            <a:r>
              <a:rPr lang="ru-RU" sz="2400" b="1" dirty="0" smtClean="0"/>
              <a:t>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429000"/>
            <a:ext cx="35052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31134" t="76257" r="28972" b="19237"/>
          <a:stretch>
            <a:fillRect/>
          </a:stretch>
        </p:blipFill>
        <p:spPr bwMode="auto">
          <a:xfrm>
            <a:off x="539552" y="476672"/>
            <a:ext cx="8127453" cy="73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55679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Площадь второго треугольника (помечен серой стрелкой на рисунке) равна </a:t>
            </a:r>
            <a:r>
              <a:rPr lang="ru-RU" sz="2400" b="1" dirty="0" err="1" smtClean="0"/>
              <a:t>полупроизведению</a:t>
            </a:r>
            <a:r>
              <a:rPr lang="ru-RU" sz="2400" b="1" dirty="0" smtClean="0"/>
              <a:t> катетов :  1/2</a:t>
            </a:r>
            <a:r>
              <a:rPr lang="ru-RU" sz="2400" b="1" dirty="0" smtClean="0">
                <a:sym typeface="Symbol"/>
              </a:rPr>
              <a:t>  </a:t>
            </a:r>
            <a:r>
              <a:rPr lang="ru-RU" sz="2400" b="1" dirty="0" smtClean="0"/>
              <a:t>5 </a:t>
            </a:r>
            <a:r>
              <a:rPr lang="ru-RU" sz="2400" b="1" dirty="0" smtClean="0">
                <a:sym typeface="Symbol"/>
              </a:rPr>
              <a:t>3 =     = 7,5.</a:t>
            </a:r>
            <a:r>
              <a:rPr lang="ru-RU" sz="2400" b="1" dirty="0" smtClean="0"/>
              <a:t>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4163" y="3342481"/>
            <a:ext cx="34956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31134" t="76257" r="28972" b="19237"/>
          <a:stretch>
            <a:fillRect/>
          </a:stretch>
        </p:blipFill>
        <p:spPr bwMode="auto">
          <a:xfrm>
            <a:off x="539552" y="476672"/>
            <a:ext cx="8127453" cy="73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55679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Площадь третьего треугольника (помечен серой стрелкой на рисунке) равна </a:t>
            </a:r>
            <a:r>
              <a:rPr lang="ru-RU" sz="2400" b="1" dirty="0" err="1" smtClean="0"/>
              <a:t>полупроизведению</a:t>
            </a:r>
            <a:r>
              <a:rPr lang="ru-RU" sz="2400" b="1" dirty="0" smtClean="0"/>
              <a:t> катетов :  1/2</a:t>
            </a:r>
            <a:r>
              <a:rPr lang="ru-RU" sz="2400" b="1" dirty="0" smtClean="0">
                <a:sym typeface="Symbol"/>
              </a:rPr>
              <a:t>  </a:t>
            </a:r>
            <a:r>
              <a:rPr lang="ru-RU" sz="2400" b="1" dirty="0" smtClean="0"/>
              <a:t>4 </a:t>
            </a:r>
            <a:r>
              <a:rPr lang="ru-RU" sz="2400" b="1" dirty="0" smtClean="0">
                <a:sym typeface="Symbol"/>
              </a:rPr>
              <a:t>1 =     = 2.</a:t>
            </a:r>
            <a:r>
              <a:rPr lang="ru-RU" sz="2400" b="1" dirty="0" smtClean="0"/>
              <a:t>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636912"/>
            <a:ext cx="35052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31134" t="76257" r="28972" b="19237"/>
          <a:stretch>
            <a:fillRect/>
          </a:stretch>
        </p:blipFill>
        <p:spPr bwMode="auto">
          <a:xfrm>
            <a:off x="539552" y="476672"/>
            <a:ext cx="8127453" cy="73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55679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Площадь четвертого треугольника (помечен серой стрелкой на рисунке) равна </a:t>
            </a:r>
            <a:r>
              <a:rPr lang="ru-RU" sz="2400" b="1" dirty="0" err="1" smtClean="0"/>
              <a:t>полупроизведению</a:t>
            </a:r>
            <a:r>
              <a:rPr lang="ru-RU" sz="2400" b="1" dirty="0" smtClean="0"/>
              <a:t> катетов :  1/2</a:t>
            </a:r>
            <a:r>
              <a:rPr lang="ru-RU" sz="2400" b="1" dirty="0" smtClean="0">
                <a:sym typeface="Symbol"/>
              </a:rPr>
              <a:t>  </a:t>
            </a:r>
            <a:r>
              <a:rPr lang="ru-RU" sz="2400" b="1" dirty="0" smtClean="0"/>
              <a:t>4 </a:t>
            </a:r>
            <a:r>
              <a:rPr lang="ru-RU" sz="2400" b="1" dirty="0" smtClean="0">
                <a:sym typeface="Symbol"/>
              </a:rPr>
              <a:t>7 =     = 14.</a:t>
            </a:r>
            <a:r>
              <a:rPr lang="ru-RU" sz="2400" b="1" dirty="0" smtClean="0"/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373216"/>
            <a:ext cx="828092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Искомая площадь равна разности 56 – 4,5 – 7,5 – 2 – 14 = 28.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28.</a:t>
            </a:r>
            <a:r>
              <a:rPr lang="ru-RU" sz="2400" b="1" dirty="0" smtClean="0"/>
              <a:t>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748883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Б13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Построить четырехугольник на координатной сетке.</a:t>
            </a:r>
            <a:endParaRPr lang="ru-RU" sz="2400" b="1" dirty="0" smtClean="0">
              <a:solidFill>
                <a:schemeClr val="dk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Построить  прямоугольник со сторонами, параллельными осям координат, проходящими через вершины данного четырехугольника.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Вычислить площадь построенного прямоугольника и треугольников, дополняющих данный четырехугольник до этого прямоугольника.</a:t>
            </a:r>
            <a:endParaRPr lang="en-US" sz="2400" b="1" i="1" dirty="0" smtClean="0">
              <a:solidFill>
                <a:schemeClr val="dk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dk1"/>
                </a:solidFill>
              </a:rPr>
              <a:t>4</a:t>
            </a:r>
            <a:r>
              <a:rPr lang="ru-RU" sz="2400" b="1" dirty="0" smtClean="0">
                <a:solidFill>
                  <a:schemeClr val="dk1"/>
                </a:solidFill>
              </a:rPr>
              <a:t>. Найти разность площади прямоугольника и треугольников.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134" t="76257" r="28972" b="19237"/>
          <a:stretch>
            <a:fillRect/>
          </a:stretch>
        </p:blipFill>
        <p:spPr bwMode="auto">
          <a:xfrm>
            <a:off x="634443" y="1057136"/>
            <a:ext cx="8127453" cy="73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четвертом занятии будут рассмотрены 6 задач: А14, А15, А16, Б12, Б13, Б14.</a:t>
            </a:r>
          </a:p>
          <a:p>
            <a:pPr>
              <a:buNone/>
            </a:pPr>
            <a:r>
              <a:rPr lang="ru-RU" dirty="0" smtClean="0"/>
              <a:t>Все представленные решения необходимо разобрать и воспроизвести по памяти.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Решите самостоятельно аналог задачи Б13: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Найдите площадь четырехугольника </a:t>
            </a:r>
            <a:r>
              <a:rPr lang="en-US" dirty="0" smtClean="0"/>
              <a:t>ABCD</a:t>
            </a:r>
            <a:r>
              <a:rPr lang="ru-RU" dirty="0" smtClean="0"/>
              <a:t> с вершинами </a:t>
            </a:r>
            <a:r>
              <a:rPr lang="en-US" dirty="0" smtClean="0"/>
              <a:t>A (1, 5), B(4, 4), C(1, -1), D(-3, 1).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Ответ: </a:t>
            </a:r>
            <a:r>
              <a:rPr lang="en-US" u="sng" dirty="0" smtClean="0"/>
              <a:t>21</a:t>
            </a:r>
            <a:r>
              <a:rPr lang="ru-RU" u="sng" dirty="0" smtClean="0"/>
              <a:t>.</a:t>
            </a:r>
            <a:endParaRPr lang="ru-RU" u="sng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Переходим к рассмотрению </a:t>
            </a:r>
            <a:br>
              <a:rPr lang="ru-RU" dirty="0" smtClean="0"/>
            </a:br>
            <a:r>
              <a:rPr lang="ru-RU" dirty="0" smtClean="0"/>
              <a:t>задачи А15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1826" t="60485" r="29410" b="32925"/>
          <a:stretch>
            <a:fillRect/>
          </a:stretch>
        </p:blipFill>
        <p:spPr bwMode="auto">
          <a:xfrm>
            <a:off x="899592" y="3021155"/>
            <a:ext cx="7704855" cy="112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Для решения задачи нам понадобятся формулы</a:t>
            </a:r>
          </a:p>
          <a:p>
            <a:pPr algn="ctr">
              <a:buNone/>
            </a:pPr>
            <a:r>
              <a:rPr lang="ru-RU" sz="2400" b="1" dirty="0" smtClean="0"/>
              <a:t>«площадь круга»: </a:t>
            </a:r>
            <a:r>
              <a:rPr lang="en-US" sz="2400" b="1" i="1" dirty="0" smtClean="0"/>
              <a:t>S</a:t>
            </a:r>
            <a:r>
              <a:rPr lang="en-US" sz="2400" b="1" dirty="0" smtClean="0"/>
              <a:t> = </a:t>
            </a:r>
            <a:r>
              <a:rPr lang="en-US" sz="2400" b="1" i="1" dirty="0" smtClean="0">
                <a:sym typeface="Symbol"/>
              </a:rPr>
              <a:t> R</a:t>
            </a:r>
            <a:r>
              <a:rPr lang="en-US" sz="2400" b="1" baseline="30000" dirty="0" smtClean="0">
                <a:sym typeface="Symbol"/>
              </a:rPr>
              <a:t>2</a:t>
            </a:r>
          </a:p>
          <a:p>
            <a:pPr algn="ctr">
              <a:buNone/>
            </a:pPr>
            <a:r>
              <a:rPr lang="ru-RU" sz="2400" b="1" dirty="0" smtClean="0"/>
              <a:t>«длина дуги окружности</a:t>
            </a:r>
            <a:r>
              <a:rPr lang="en-US" sz="2400" b="1" dirty="0" smtClean="0"/>
              <a:t> </a:t>
            </a:r>
            <a:r>
              <a:rPr lang="ru-RU" sz="2400" b="1" dirty="0" smtClean="0"/>
              <a:t>с центральным углом </a:t>
            </a:r>
            <a:r>
              <a:rPr lang="en-US" sz="2400" b="1" i="1" dirty="0" smtClean="0">
                <a:sym typeface="Symbol"/>
              </a:rPr>
              <a:t></a:t>
            </a:r>
            <a:r>
              <a:rPr lang="ru-RU" sz="2400" b="1" dirty="0" smtClean="0"/>
              <a:t>»: </a:t>
            </a:r>
            <a:r>
              <a:rPr lang="en-US" sz="2400" b="1" i="1" dirty="0" smtClean="0"/>
              <a:t>l = R</a:t>
            </a:r>
            <a:r>
              <a:rPr lang="en-US" sz="2400" b="1" i="1" dirty="0" smtClean="0">
                <a:sym typeface="Symbol"/>
              </a:rPr>
              <a:t>.</a:t>
            </a:r>
          </a:p>
          <a:p>
            <a:pPr algn="just">
              <a:buNone/>
            </a:pPr>
            <a:r>
              <a:rPr lang="ru-RU" sz="2400" b="1" dirty="0" smtClean="0"/>
              <a:t>Переведем   10</a:t>
            </a:r>
            <a:r>
              <a:rPr lang="ru-RU" sz="2400" b="1" baseline="30000" dirty="0" smtClean="0"/>
              <a:t>0</a:t>
            </a:r>
            <a:r>
              <a:rPr lang="ru-RU" sz="2400" b="1" dirty="0" smtClean="0"/>
              <a:t> в радианы, исходя из пропорции:</a:t>
            </a:r>
          </a:p>
          <a:p>
            <a:pPr algn="ctr">
              <a:buNone/>
            </a:pPr>
            <a:r>
              <a:rPr lang="ru-RU" sz="2400" b="1" dirty="0" smtClean="0"/>
              <a:t>180</a:t>
            </a:r>
            <a:r>
              <a:rPr lang="ru-RU" sz="2400" b="1" baseline="30000" dirty="0" smtClean="0"/>
              <a:t>0</a:t>
            </a:r>
            <a:r>
              <a:rPr lang="ru-RU" sz="2400" b="1" dirty="0" smtClean="0"/>
              <a:t>  - </a:t>
            </a:r>
            <a:r>
              <a:rPr lang="en-US" sz="2400" b="1" i="1" dirty="0" smtClean="0">
                <a:sym typeface="Symbol"/>
              </a:rPr>
              <a:t></a:t>
            </a:r>
            <a:r>
              <a:rPr lang="ru-RU" sz="2400" b="1" i="1" dirty="0" smtClean="0">
                <a:sym typeface="Symbol"/>
              </a:rPr>
              <a:t> </a:t>
            </a:r>
          </a:p>
          <a:p>
            <a:pPr algn="ctr">
              <a:buNone/>
            </a:pPr>
            <a:r>
              <a:rPr lang="ru-RU" sz="2400" b="1" dirty="0" smtClean="0"/>
              <a:t>10</a:t>
            </a:r>
            <a:r>
              <a:rPr lang="ru-RU" sz="2400" b="1" baseline="30000" dirty="0" smtClean="0"/>
              <a:t>0 </a:t>
            </a:r>
            <a:r>
              <a:rPr lang="ru-RU" sz="2400" b="1" dirty="0" smtClean="0"/>
              <a:t>- </a:t>
            </a:r>
            <a:r>
              <a:rPr lang="ru-RU" sz="2400" b="1" i="1" dirty="0" smtClean="0">
                <a:sym typeface="Symbol"/>
              </a:rPr>
              <a:t>?</a:t>
            </a: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  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baseline="300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31826" t="60485" r="29410" b="32925"/>
          <a:stretch>
            <a:fillRect/>
          </a:stretch>
        </p:blipFill>
        <p:spPr bwMode="auto">
          <a:xfrm>
            <a:off x="899592" y="332657"/>
            <a:ext cx="75608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327376"/>
            <a:ext cx="2952750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В соответствии с условием задачи составим  уравнение:</a:t>
            </a:r>
          </a:p>
          <a:p>
            <a:pPr algn="ctr">
              <a:buNone/>
            </a:pPr>
            <a:endParaRPr lang="ru-RU" sz="2400" b="1" baseline="300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826" t="60485" r="29410" b="32925"/>
          <a:stretch>
            <a:fillRect/>
          </a:stretch>
        </p:blipFill>
        <p:spPr bwMode="auto">
          <a:xfrm>
            <a:off x="899592" y="332657"/>
            <a:ext cx="75608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335"/>
          <a:stretch>
            <a:fillRect/>
          </a:stretch>
        </p:blipFill>
        <p:spPr bwMode="auto">
          <a:xfrm>
            <a:off x="3131840" y="2564904"/>
            <a:ext cx="2952750" cy="3004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По известному радиусу вычислим площадь круга: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5.</a:t>
            </a:r>
          </a:p>
          <a:p>
            <a:pPr algn="ctr">
              <a:buNone/>
            </a:pPr>
            <a:endParaRPr lang="ru-RU" sz="2400" b="1" baseline="300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826" t="60485" r="29410" b="32925"/>
          <a:stretch>
            <a:fillRect/>
          </a:stretch>
        </p:blipFill>
        <p:spPr bwMode="auto">
          <a:xfrm>
            <a:off x="899592" y="332657"/>
            <a:ext cx="75608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276872"/>
            <a:ext cx="2105025" cy="317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А15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Запишите формулы «площадь круга» и «длина дуги окружности</a:t>
            </a:r>
            <a:r>
              <a:rPr lang="en-US" sz="2400" b="1" dirty="0" smtClean="0"/>
              <a:t> </a:t>
            </a:r>
            <a:r>
              <a:rPr lang="ru-RU" sz="2400" b="1" dirty="0" smtClean="0"/>
              <a:t>с центральным углом </a:t>
            </a:r>
            <a:r>
              <a:rPr lang="en-US" sz="2400" b="1" i="1" dirty="0" smtClean="0">
                <a:sym typeface="Symbol"/>
              </a:rPr>
              <a:t></a:t>
            </a:r>
            <a:r>
              <a:rPr lang="ru-RU" sz="2400" b="1" dirty="0" smtClean="0"/>
              <a:t>».</a:t>
            </a:r>
            <a:endParaRPr lang="ru-RU" sz="2400" b="1" dirty="0" smtClean="0">
              <a:solidFill>
                <a:schemeClr val="dk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Приравняйте длину дуги значению, данному в условии задачи. Выразите радиус окружности.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Подставьте полученное значение радиуса в формулу </a:t>
            </a:r>
            <a:r>
              <a:rPr lang="ru-RU" sz="2400" b="1" dirty="0" smtClean="0"/>
              <a:t>«площадь круга».</a:t>
            </a:r>
            <a:endParaRPr lang="ru-RU" sz="2400" b="1" dirty="0" smtClean="0">
              <a:solidFill>
                <a:schemeClr val="dk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826" t="60485" r="29410" b="32925"/>
          <a:stretch>
            <a:fillRect/>
          </a:stretch>
        </p:blipFill>
        <p:spPr bwMode="auto">
          <a:xfrm>
            <a:off x="998206" y="1124744"/>
            <a:ext cx="75608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Переходим к рассмотрению </a:t>
            </a:r>
            <a:br>
              <a:rPr lang="ru-RU" dirty="0" smtClean="0"/>
            </a:br>
            <a:r>
              <a:rPr lang="ru-RU" dirty="0" smtClean="0"/>
              <a:t>задачи А16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826" t="66952" r="29410" b="22877"/>
          <a:stretch>
            <a:fillRect/>
          </a:stretch>
        </p:blipFill>
        <p:spPr bwMode="auto">
          <a:xfrm>
            <a:off x="1601015" y="2807043"/>
            <a:ext cx="5941969" cy="124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Правильная усеченная четырехугольная пирамида изображена на рисунке. </a:t>
            </a:r>
          </a:p>
          <a:p>
            <a:pPr>
              <a:buNone/>
            </a:pPr>
            <a:r>
              <a:rPr lang="ru-RU" sz="2400" b="1" dirty="0" smtClean="0"/>
              <a:t>По условию задачи известно:</a:t>
            </a:r>
          </a:p>
          <a:p>
            <a:pPr>
              <a:buNone/>
            </a:pPr>
            <a:r>
              <a:rPr lang="ru-RU" sz="2400" b="1" dirty="0" smtClean="0"/>
              <a:t> </a:t>
            </a:r>
          </a:p>
          <a:p>
            <a:pPr algn="just">
              <a:buNone/>
            </a:pPr>
            <a:r>
              <a:rPr lang="ru-RU" sz="2400" b="1" dirty="0" smtClean="0"/>
              <a:t>  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baseline="30000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31826" t="66952" r="29410" b="22877"/>
          <a:stretch>
            <a:fillRect/>
          </a:stretch>
        </p:blipFill>
        <p:spPr bwMode="auto">
          <a:xfrm>
            <a:off x="755576" y="332657"/>
            <a:ext cx="7632847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8766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356992"/>
            <a:ext cx="3019425" cy="1457325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Боковая грань усеченной пирамиды представляет собой трапецию.  Площадь трапеции вычисляется по формуле: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Воспользуемся условием </a:t>
            </a:r>
          </a:p>
          <a:p>
            <a:pPr>
              <a:buNone/>
            </a:pPr>
            <a:r>
              <a:rPr lang="ru-RU" sz="2400" b="1" dirty="0" smtClean="0"/>
              <a:t>«сумма периметров равна 72» </a:t>
            </a:r>
          </a:p>
          <a:p>
            <a:pPr>
              <a:buNone/>
            </a:pPr>
            <a:r>
              <a:rPr lang="ru-RU" sz="2400" b="1" dirty="0" smtClean="0"/>
              <a:t>и преобразуем его:</a:t>
            </a:r>
          </a:p>
          <a:p>
            <a:pPr>
              <a:buNone/>
            </a:pPr>
            <a:r>
              <a:rPr lang="ru-RU" sz="2400" b="1" dirty="0" smtClean="0"/>
              <a:t> </a:t>
            </a:r>
          </a:p>
          <a:p>
            <a:pPr algn="just">
              <a:buNone/>
            </a:pPr>
            <a:r>
              <a:rPr lang="ru-RU" sz="2400" b="1" dirty="0" smtClean="0"/>
              <a:t>  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baseline="30000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31826" t="66952" r="29410" b="22877"/>
          <a:stretch>
            <a:fillRect/>
          </a:stretch>
        </p:blipFill>
        <p:spPr bwMode="auto">
          <a:xfrm>
            <a:off x="755576" y="332657"/>
            <a:ext cx="7632847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8766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564904"/>
            <a:ext cx="3514725" cy="685800"/>
          </a:xfrm>
          <a:prstGeom prst="rect">
            <a:avLst/>
          </a:prstGeom>
          <a:noFill/>
        </p:spPr>
      </p:pic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725144"/>
            <a:ext cx="3019425" cy="145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Осталось найти высоту трапеции         . Рассмотрим прямоугольный треугольник               :  </a:t>
            </a:r>
          </a:p>
          <a:p>
            <a:pPr>
              <a:buNone/>
            </a:pPr>
            <a:r>
              <a:rPr lang="ru-RU" sz="2400" b="1" dirty="0" smtClean="0"/>
              <a:t>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Таким образом, высота</a:t>
            </a:r>
          </a:p>
          <a:p>
            <a:pPr>
              <a:buNone/>
            </a:pPr>
            <a:r>
              <a:rPr lang="ru-RU" sz="2400" b="1" dirty="0" smtClean="0"/>
              <a:t> </a:t>
            </a:r>
          </a:p>
          <a:p>
            <a:pPr algn="just">
              <a:buNone/>
            </a:pPr>
            <a:r>
              <a:rPr lang="ru-RU" sz="2400" b="1" dirty="0" smtClean="0"/>
              <a:t>  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baseline="300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31826" t="66952" r="29410" b="22877"/>
          <a:stretch>
            <a:fillRect/>
          </a:stretch>
        </p:blipFill>
        <p:spPr bwMode="auto">
          <a:xfrm>
            <a:off x="755576" y="332657"/>
            <a:ext cx="7632847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36912"/>
            <a:ext cx="38671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7187" y="1986930"/>
            <a:ext cx="542925" cy="361950"/>
          </a:xfrm>
          <a:prstGeom prst="rect">
            <a:avLst/>
          </a:prstGeom>
          <a:noFill/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346970"/>
            <a:ext cx="942975" cy="361950"/>
          </a:xfrm>
          <a:prstGeom prst="rect">
            <a:avLst/>
          </a:prstGeom>
          <a:noFill/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492896"/>
            <a:ext cx="2647950" cy="2562225"/>
          </a:xfrm>
          <a:prstGeom prst="rect">
            <a:avLst/>
          </a:prstGeom>
          <a:noFill/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941168"/>
            <a:ext cx="1114425" cy="36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Приступаем к разбору задачи А14.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0995" t="54073" r="29117" b="36042"/>
          <a:stretch>
            <a:fillRect/>
          </a:stretch>
        </p:blipFill>
        <p:spPr bwMode="auto">
          <a:xfrm>
            <a:off x="1164780" y="2753497"/>
            <a:ext cx="6814439" cy="135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Все найденные значения подставим в формулу «площадь трапеции» и выполним вычисления:  </a:t>
            </a:r>
          </a:p>
          <a:p>
            <a:pPr>
              <a:buNone/>
            </a:pPr>
            <a:r>
              <a:rPr lang="ru-RU" sz="2400" b="1" dirty="0" smtClean="0"/>
              <a:t>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Ответ</a:t>
            </a:r>
            <a:r>
              <a:rPr lang="ru-RU" sz="2400" b="1" smtClean="0"/>
              <a:t>: </a:t>
            </a:r>
            <a:r>
              <a:rPr lang="ru-RU" sz="2400" b="1" u="sng" smtClean="0"/>
              <a:t>1.</a:t>
            </a:r>
            <a:endParaRPr lang="ru-RU" sz="2400" b="1" u="sng" dirty="0" smtClean="0"/>
          </a:p>
          <a:p>
            <a:pPr>
              <a:buNone/>
            </a:pPr>
            <a:r>
              <a:rPr lang="ru-RU" sz="2400" b="1" dirty="0" smtClean="0"/>
              <a:t> </a:t>
            </a:r>
          </a:p>
          <a:p>
            <a:pPr algn="just">
              <a:buNone/>
            </a:pPr>
            <a:r>
              <a:rPr lang="ru-RU" sz="2400" b="1" dirty="0" smtClean="0"/>
              <a:t>  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baseline="300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826" t="66952" r="29410" b="22877"/>
          <a:stretch>
            <a:fillRect/>
          </a:stretch>
        </p:blipFill>
        <p:spPr bwMode="auto">
          <a:xfrm>
            <a:off x="755576" y="332657"/>
            <a:ext cx="7632847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36912"/>
            <a:ext cx="38671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708920"/>
            <a:ext cx="3514725" cy="1752600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404664"/>
            <a:ext cx="74888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А16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Выполнить чертеж, нанести на него элементы, о которых идет речь в задаче.</a:t>
            </a:r>
            <a:endParaRPr lang="ru-RU" sz="2400" b="1" dirty="0" smtClean="0">
              <a:solidFill>
                <a:schemeClr val="dk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Выразить периметры оснований через стороны.  Найти сумму оснований трапеции.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Из прямоугольного треугольника, образованного боковой стороной и высотой трапеции, найти высоту. 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4. Все найденные значения подставить в формулу.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1826" t="66952" r="29410" b="22877"/>
          <a:stretch>
            <a:fillRect/>
          </a:stretch>
        </p:blipFill>
        <p:spPr bwMode="auto">
          <a:xfrm>
            <a:off x="827584" y="1700808"/>
            <a:ext cx="7632847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348880"/>
            <a:ext cx="5310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Занятие № 5 завершено!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30995" t="54073" r="29117" b="36042"/>
          <a:stretch>
            <a:fillRect/>
          </a:stretch>
        </p:blipFill>
        <p:spPr bwMode="auto">
          <a:xfrm>
            <a:off x="1403648" y="332656"/>
            <a:ext cx="6840760" cy="127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457200" y="1600200"/>
            <a:ext cx="8291264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условию задачи график функции проходит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через точку М(2, -1/2). Это значит, что координаты точки удовлетворяют уравнению функции: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924944"/>
            <a:ext cx="2619375" cy="32004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</p:txBody>
      </p:sp>
      <p:pic>
        <p:nvPicPr>
          <p:cNvPr id="15" name="Рисунок 14"/>
          <p:cNvPicPr/>
          <p:nvPr/>
        </p:nvPicPr>
        <p:blipFill>
          <a:blip r:embed="rId2" cstate="print"/>
          <a:srcRect l="30995" t="54073" r="29117" b="36042"/>
          <a:stretch>
            <a:fillRect/>
          </a:stretch>
        </p:blipFill>
        <p:spPr bwMode="auto">
          <a:xfrm>
            <a:off x="1403648" y="332656"/>
            <a:ext cx="6840760" cy="127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457200" y="1600200"/>
            <a:ext cx="8291264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/>
              <a:t>Задача сводится к нахождению наименьшего значения функции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/>
              <a:t>Для этой цели найдем наибольшее значение функции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/>
              <a:t>Они достигаются при </a:t>
            </a:r>
            <a:r>
              <a:rPr lang="ru-RU" sz="2400" b="1" i="1" dirty="0" err="1" smtClean="0"/>
              <a:t>х</a:t>
            </a:r>
            <a:r>
              <a:rPr lang="ru-RU" sz="2400" b="1" dirty="0" smtClean="0"/>
              <a:t>, равном абсциссе вершины параболы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</a:pPr>
            <a:r>
              <a:rPr lang="ru-RU" sz="2400" b="1" dirty="0" smtClean="0"/>
              <a:t>Найдем это </a:t>
            </a:r>
            <a:r>
              <a:rPr lang="ru-RU" sz="2400" b="1" i="1" dirty="0" err="1" smtClean="0"/>
              <a:t>х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060848"/>
            <a:ext cx="2590800" cy="723900"/>
          </a:xfrm>
          <a:prstGeom prst="rect">
            <a:avLst/>
          </a:prstGeom>
          <a:noFill/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356992"/>
            <a:ext cx="2590800" cy="361950"/>
          </a:xfrm>
          <a:prstGeom prst="rect">
            <a:avLst/>
          </a:prstGeom>
          <a:noFill/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1059" y="5556845"/>
            <a:ext cx="3667125" cy="752475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509120"/>
            <a:ext cx="2590800" cy="36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0995" t="54073" r="29117" b="36042"/>
          <a:stretch>
            <a:fillRect/>
          </a:stretch>
        </p:blipFill>
        <p:spPr bwMode="auto">
          <a:xfrm>
            <a:off x="1403648" y="332656"/>
            <a:ext cx="6840760" cy="127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00200"/>
            <a:ext cx="8291264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ru-RU" sz="2400" b="1" dirty="0" smtClean="0"/>
              <a:t>Подставим найденное значение </a:t>
            </a:r>
            <a:r>
              <a:rPr lang="ru-RU" sz="2400" b="1" i="1" dirty="0" err="1" smtClean="0"/>
              <a:t>х</a:t>
            </a:r>
            <a:r>
              <a:rPr lang="ru-RU" sz="2400" b="1" dirty="0" smtClean="0"/>
              <a:t> = -0,75 (или -3/4 )в уравнение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201044"/>
            <a:ext cx="2590800" cy="723900"/>
          </a:xfrm>
          <a:prstGeom prst="rect">
            <a:avLst/>
          </a:prstGeom>
          <a:noFill/>
        </p:spPr>
      </p:pic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684" b="47994"/>
          <a:stretch>
            <a:fillRect/>
          </a:stretch>
        </p:blipFill>
        <p:spPr bwMode="auto">
          <a:xfrm>
            <a:off x="2483768" y="3140968"/>
            <a:ext cx="3762375" cy="2232248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613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200" dirty="0" smtClean="0"/>
              <a:t>  </a:t>
            </a:r>
            <a:endParaRPr lang="ru-RU" sz="2200" dirty="0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400" b="1" dirty="0" smtClean="0"/>
          </a:p>
          <a:p>
            <a:pPr algn="just">
              <a:buNone/>
            </a:pPr>
            <a:endParaRPr lang="ru-RU" sz="2400" b="1" dirty="0" smtClean="0"/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 l="30995" t="54073" r="29117" b="36042"/>
          <a:stretch>
            <a:fillRect/>
          </a:stretch>
        </p:blipFill>
        <p:spPr bwMode="auto">
          <a:xfrm>
            <a:off x="1403648" y="332656"/>
            <a:ext cx="6840760" cy="127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457200" y="1600200"/>
            <a:ext cx="8291264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</a:pPr>
            <a:endParaRPr lang="ru-RU" sz="2400" b="1" dirty="0" smtClean="0"/>
          </a:p>
          <a:p>
            <a:pPr marL="342900" lvl="0" indent="-342900" algn="just">
              <a:spcBef>
                <a:spcPct val="20000"/>
              </a:spcBef>
            </a:pPr>
            <a:r>
              <a:rPr lang="ru-RU" sz="2400" b="1" dirty="0" smtClean="0"/>
              <a:t>Ответ: </a:t>
            </a:r>
            <a:r>
              <a:rPr lang="ru-RU" sz="2400" b="1" u="sng" dirty="0" smtClean="0"/>
              <a:t>1.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844824"/>
            <a:ext cx="2428875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764704"/>
            <a:ext cx="748883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Решите </a:t>
            </a:r>
            <a:r>
              <a:rPr lang="ru-RU" sz="2400" b="1" dirty="0" smtClean="0"/>
              <a:t>задачу А14 по памяти!</a:t>
            </a: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200" dirty="0" smtClean="0">
              <a:solidFill>
                <a:schemeClr val="dk1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2200" dirty="0" smtClean="0">
                <a:solidFill>
                  <a:schemeClr val="dk1"/>
                </a:solidFill>
              </a:rPr>
              <a:t> </a:t>
            </a:r>
          </a:p>
          <a:p>
            <a:pPr algn="ctr"/>
            <a:r>
              <a:rPr lang="ru-RU" sz="2400" b="1" dirty="0" smtClean="0"/>
              <a:t>План решения:</a:t>
            </a:r>
          </a:p>
          <a:p>
            <a:pPr algn="just"/>
            <a:r>
              <a:rPr lang="ru-RU" sz="2400" b="1" dirty="0" smtClean="0"/>
              <a:t>1. Подставить в уравнение функции вместо переменных координаты точки </a:t>
            </a:r>
            <a:r>
              <a:rPr lang="ru-RU" sz="2400" b="1" i="1" dirty="0" smtClean="0"/>
              <a:t>М</a:t>
            </a:r>
            <a:r>
              <a:rPr lang="ru-RU" sz="2400" b="1" dirty="0" smtClean="0">
                <a:solidFill>
                  <a:schemeClr val="dk1"/>
                </a:solidFill>
              </a:rPr>
              <a:t>. Найти </a:t>
            </a:r>
            <a:r>
              <a:rPr lang="ru-RU" sz="2400" b="1" i="1" dirty="0" smtClean="0">
                <a:solidFill>
                  <a:schemeClr val="dk1"/>
                </a:solidFill>
              </a:rPr>
              <a:t>а</a:t>
            </a:r>
            <a:r>
              <a:rPr lang="ru-RU" sz="2400" b="1" dirty="0" smtClean="0">
                <a:solidFill>
                  <a:schemeClr val="dk1"/>
                </a:solidFill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2. Подставить найденное значение </a:t>
            </a:r>
            <a:r>
              <a:rPr lang="ru-RU" sz="2400" b="1" i="1" dirty="0" smtClean="0">
                <a:solidFill>
                  <a:schemeClr val="dk1"/>
                </a:solidFill>
              </a:rPr>
              <a:t>а</a:t>
            </a:r>
            <a:r>
              <a:rPr lang="ru-RU" sz="2400" b="1" dirty="0" smtClean="0">
                <a:solidFill>
                  <a:schemeClr val="dk1"/>
                </a:solidFill>
              </a:rPr>
              <a:t> в уравнение функции.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3. Вычислить абсциссу вершины параболы, соответствующей обратной дроби.</a:t>
            </a:r>
          </a:p>
          <a:p>
            <a:pPr algn="just"/>
            <a:r>
              <a:rPr lang="ru-RU" sz="2400" b="1" dirty="0" smtClean="0">
                <a:solidFill>
                  <a:schemeClr val="dk1"/>
                </a:solidFill>
              </a:rPr>
              <a:t>4. Подставить найденное значение </a:t>
            </a:r>
            <a:r>
              <a:rPr lang="ru-RU" sz="2400" b="1" i="1" dirty="0" err="1" smtClean="0">
                <a:solidFill>
                  <a:schemeClr val="dk1"/>
                </a:solidFill>
              </a:rPr>
              <a:t>х</a:t>
            </a:r>
            <a:r>
              <a:rPr lang="ru-RU" sz="2400" b="1" dirty="0" smtClean="0">
                <a:solidFill>
                  <a:schemeClr val="dk1"/>
                </a:solidFill>
              </a:rPr>
              <a:t> в уравнение функции.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0995" t="54073" r="29117" b="36042"/>
          <a:stretch>
            <a:fillRect/>
          </a:stretch>
        </p:blipFill>
        <p:spPr bwMode="auto">
          <a:xfrm>
            <a:off x="1187624" y="1556792"/>
            <a:ext cx="6840760" cy="127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981</Words>
  <Application>Microsoft Office PowerPoint</Application>
  <PresentationFormat>Экран (4:3)</PresentationFormat>
  <Paragraphs>285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 Бийский технологический институт  ПОДГОТОВИТЕЛЬНЫЕ КУРСЫ  МАТЕМАТИКА</vt:lpstr>
      <vt:lpstr>Автор курса</vt:lpstr>
      <vt:lpstr>Презентация PowerPoint</vt:lpstr>
      <vt:lpstr>Презентация PowerPoint</vt:lpstr>
      <vt:lpstr>  </vt:lpstr>
      <vt:lpstr>  </vt:lpstr>
      <vt:lpstr>  </vt:lpstr>
      <vt:lpstr>  </vt:lpstr>
      <vt:lpstr>Презентация PowerPoint</vt:lpstr>
      <vt:lpstr>Приступаем к решению задачи Б14</vt:lpstr>
      <vt:lpstr>  </vt:lpstr>
      <vt:lpstr>  </vt:lpstr>
      <vt:lpstr>  </vt:lpstr>
      <vt:lpstr>Презентация PowerPoint</vt:lpstr>
      <vt:lpstr>Приступаем к решению задачи Б12</vt:lpstr>
      <vt:lpstr>Презентация PowerPoint</vt:lpstr>
      <vt:lpstr>Презентация PowerPoint</vt:lpstr>
      <vt:lpstr>Презентация PowerPoint</vt:lpstr>
      <vt:lpstr>Презентация PowerPoint</vt:lpstr>
      <vt:lpstr>А теперь решите самостоятельно аналог  задачи Б12:    Решение на следующем кадре.  Сверьте свой ответ.  Если ответ не совпал, законспектируйте решение, разберите его и воспроизведите на память! </vt:lpstr>
      <vt:lpstr>Презентация PowerPoint</vt:lpstr>
      <vt:lpstr>Приступаем к решению задачи Б13</vt:lpstr>
      <vt:lpstr>  </vt:lpstr>
      <vt:lpstr>  </vt:lpstr>
      <vt:lpstr>  </vt:lpstr>
      <vt:lpstr>  </vt:lpstr>
      <vt:lpstr>  </vt:lpstr>
      <vt:lpstr>  </vt:lpstr>
      <vt:lpstr>Презентация PowerPoint</vt:lpstr>
      <vt:lpstr>Решите самостоятельно аналог задачи Б13: </vt:lpstr>
      <vt:lpstr>Переходим к рассмотрению  задачи А15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Переходим к рассмотрению  задачи А16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Бийский технологический институт  ПОДГОТОВИТЕЛЬНЫЕ КУРСЫ  МАТЕМАТИКА</dc:title>
  <dc:creator>User</dc:creator>
  <cp:lastModifiedBy>TerSer</cp:lastModifiedBy>
  <cp:revision>157</cp:revision>
  <dcterms:created xsi:type="dcterms:W3CDTF">2020-07-03T12:10:37Z</dcterms:created>
  <dcterms:modified xsi:type="dcterms:W3CDTF">2020-07-08T03:50:33Z</dcterms:modified>
</cp:coreProperties>
</file>